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8" r:id="rId2"/>
    <p:sldId id="263" r:id="rId3"/>
    <p:sldId id="257" r:id="rId4"/>
    <p:sldId id="271" r:id="rId5"/>
    <p:sldId id="269" r:id="rId6"/>
    <p:sldId id="287" r:id="rId7"/>
    <p:sldId id="289" r:id="rId8"/>
    <p:sldId id="304" r:id="rId9"/>
    <p:sldId id="324" r:id="rId10"/>
    <p:sldId id="325" r:id="rId11"/>
    <p:sldId id="307" r:id="rId12"/>
    <p:sldId id="326" r:id="rId13"/>
    <p:sldId id="308" r:id="rId14"/>
    <p:sldId id="296" r:id="rId15"/>
    <p:sldId id="319" r:id="rId16"/>
    <p:sldId id="327" r:id="rId17"/>
    <p:sldId id="328" r:id="rId18"/>
    <p:sldId id="320" r:id="rId19"/>
    <p:sldId id="329" r:id="rId20"/>
    <p:sldId id="330" r:id="rId21"/>
    <p:sldId id="321" r:id="rId22"/>
    <p:sldId id="322" r:id="rId23"/>
    <p:sldId id="331" r:id="rId24"/>
    <p:sldId id="323" r:id="rId25"/>
    <p:sldId id="293" r:id="rId26"/>
    <p:sldId id="280" r:id="rId27"/>
    <p:sldId id="318" r:id="rId28"/>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D5D5"/>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97" autoAdjust="0"/>
    <p:restoredTop sz="94660"/>
  </p:normalViewPr>
  <p:slideViewPr>
    <p:cSldViewPr>
      <p:cViewPr varScale="1">
        <p:scale>
          <a:sx n="46" d="100"/>
          <a:sy n="46" d="100"/>
        </p:scale>
        <p:origin x="822" y="5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46.jpeg>
</file>

<file path=ppt/media/image47.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1E1C856F-118E-4DAC-AF8B-BD168E7EC128}" type="datetimeFigureOut">
              <a:rPr lang="en-PH" smtClean="0"/>
              <a:t>09/06/2022</a:t>
            </a:fld>
            <a:endParaRPr lang="en-PH"/>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1E741714-2B22-41F9-AAC3-71E3E135EC64}" type="slidenum">
              <a:rPr lang="en-PH" smtClean="0"/>
              <a:t>‹#›</a:t>
            </a:fld>
            <a:endParaRPr lang="en-PH"/>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2</a:t>
            </a:fld>
            <a:endParaRPr lang="en-PH"/>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3</a:t>
            </a:fld>
            <a:endParaRPr lang="en-PH"/>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6</a:t>
            </a:fld>
            <a:endParaRPr lang="en-PH"/>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18</a:t>
            </a:fld>
            <a:endParaRPr lang="en-PH"/>
          </a:p>
        </p:txBody>
      </p:sp>
    </p:spTree>
    <p:extLst>
      <p:ext uri="{BB962C8B-B14F-4D97-AF65-F5344CB8AC3E}">
        <p14:creationId xmlns:p14="http://schemas.microsoft.com/office/powerpoint/2010/main" val="346594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27</a:t>
            </a:fld>
            <a:endParaRPr lang="en-PH"/>
          </a:p>
        </p:txBody>
      </p:sp>
    </p:spTree>
    <p:extLst>
      <p:ext uri="{BB962C8B-B14F-4D97-AF65-F5344CB8AC3E}">
        <p14:creationId xmlns:p14="http://schemas.microsoft.com/office/powerpoint/2010/main" val="2938539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7.jpg"/><Relationship Id="rId5" Type="http://schemas.openxmlformats.org/officeDocument/2006/relationships/image" Target="../media/image46.jpeg"/><Relationship Id="rId4" Type="http://schemas.openxmlformats.org/officeDocument/2006/relationships/image" Target="../media/image45.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158"/>
          <a:stretch>
            <a:fillRect/>
          </a:stretch>
        </p:blipFill>
        <p:spPr>
          <a:xfrm rot="16200000">
            <a:off x="6781801" y="-7353300"/>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6" name="object 6"/>
          <p:cNvSpPr txBox="1">
            <a:spLocks noGrp="1"/>
          </p:cNvSpPr>
          <p:nvPr>
            <p:ph type="title"/>
          </p:nvPr>
        </p:nvSpPr>
        <p:spPr>
          <a:xfrm>
            <a:off x="379863" y="571500"/>
            <a:ext cx="8763000" cy="5772093"/>
          </a:xfrm>
          <a:prstGeom prst="rect">
            <a:avLst/>
          </a:prstGeom>
        </p:spPr>
        <p:txBody>
          <a:bodyPr vert="horz" wrap="square" lIns="0" tIns="128270" rIns="0" bIns="0" rtlCol="0">
            <a:spAutoFit/>
          </a:bodyPr>
          <a:lstStyle/>
          <a:p>
            <a:pPr marL="12700" marR="5080">
              <a:lnSpc>
                <a:spcPts val="8780"/>
              </a:lnSpc>
              <a:spcBef>
                <a:spcPts val="1010"/>
              </a:spcBef>
            </a:pPr>
            <a:r>
              <a:rPr lang="en-PH" spc="-900" dirty="0">
                <a:solidFill>
                  <a:schemeClr val="bg1">
                    <a:lumMod val="95000"/>
                  </a:schemeClr>
                </a:solidFill>
              </a:rPr>
              <a:t>EDA to Typhoon Mitigation and Response </a:t>
            </a:r>
            <a:r>
              <a:rPr lang="en-PH" spc="-900" dirty="0">
                <a:solidFill>
                  <a:schemeClr val="tx1">
                    <a:lumMod val="75000"/>
                    <a:lumOff val="25000"/>
                  </a:schemeClr>
                </a:solidFill>
              </a:rPr>
              <a:t>Framework (TMRF)</a:t>
            </a:r>
            <a:endParaRPr spc="-585" dirty="0">
              <a:solidFill>
                <a:schemeClr val="tx1">
                  <a:lumMod val="75000"/>
                  <a:lumOff val="25000"/>
                </a:schemeClr>
              </a:solidFill>
            </a:endParaRPr>
          </a:p>
        </p:txBody>
      </p:sp>
      <p:sp>
        <p:nvSpPr>
          <p:cNvPr id="7" name="object 7"/>
          <p:cNvSpPr/>
          <p:nvPr/>
        </p:nvSpPr>
        <p:spPr>
          <a:xfrm>
            <a:off x="609600" y="752475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77600" y="2473349"/>
            <a:ext cx="6533536" cy="731835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2" name="object 8"/>
          <p:cNvSpPr txBox="1"/>
          <p:nvPr/>
        </p:nvSpPr>
        <p:spPr>
          <a:xfrm>
            <a:off x="2211001" y="704850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rgbClr val="111B1D"/>
                </a:solidFill>
                <a:latin typeface="Tahoma" panose="020B0604030504040204"/>
                <a:cs typeface="Tahoma" panose="020B0604030504040204"/>
              </a:rPr>
              <a:t>TEAM TYPHOON ANALYST</a:t>
            </a:r>
            <a:endParaRPr sz="2400" dirty="0">
              <a:latin typeface="Tahoma" panose="020B0604030504040204"/>
              <a:cs typeface="Tahoma" panose="020B0604030504040204"/>
            </a:endParaRPr>
          </a:p>
        </p:txBody>
      </p:sp>
      <p:sp>
        <p:nvSpPr>
          <p:cNvPr id="14" name="object 7"/>
          <p:cNvSpPr txBox="1"/>
          <p:nvPr/>
        </p:nvSpPr>
        <p:spPr>
          <a:xfrm>
            <a:off x="609600" y="7093510"/>
            <a:ext cx="2019364" cy="289823"/>
          </a:xfrm>
          <a:prstGeom prst="rect">
            <a:avLst/>
          </a:prstGeom>
        </p:spPr>
        <p:txBody>
          <a:bodyPr vert="horz" wrap="square" lIns="0" tIns="12700" rIns="0" bIns="0" rtlCol="0">
            <a:spAutoFit/>
          </a:bodyPr>
          <a:lstStyle/>
          <a:p>
            <a:pPr marL="12700">
              <a:lnSpc>
                <a:spcPct val="100000"/>
              </a:lnSpc>
              <a:spcBef>
                <a:spcPts val="100"/>
              </a:spcBef>
            </a:pPr>
            <a:r>
              <a:rPr spc="135" dirty="0">
                <a:solidFill>
                  <a:srgbClr val="111B1D"/>
                </a:solidFill>
                <a:latin typeface="Verdana" panose="020B0604030504040204"/>
                <a:cs typeface="Verdana" panose="020B0604030504040204"/>
              </a:rPr>
              <a:t>P</a:t>
            </a:r>
            <a:r>
              <a:rPr spc="-140" dirty="0">
                <a:solidFill>
                  <a:srgbClr val="111B1D"/>
                </a:solidFill>
                <a:latin typeface="Verdana" panose="020B0604030504040204"/>
                <a:cs typeface="Verdana" panose="020B0604030504040204"/>
              </a:rPr>
              <a:t>r</a:t>
            </a:r>
            <a:r>
              <a:rPr spc="-105" dirty="0">
                <a:solidFill>
                  <a:srgbClr val="111B1D"/>
                </a:solidFill>
                <a:latin typeface="Verdana" panose="020B0604030504040204"/>
                <a:cs typeface="Verdana" panose="020B0604030504040204"/>
              </a:rPr>
              <a:t>e</a:t>
            </a:r>
            <a:r>
              <a:rPr spc="-40" dirty="0">
                <a:solidFill>
                  <a:srgbClr val="111B1D"/>
                </a:solidFill>
                <a:latin typeface="Verdana" panose="020B0604030504040204"/>
                <a:cs typeface="Verdana" panose="020B0604030504040204"/>
              </a:rPr>
              <a:t>s</a:t>
            </a:r>
            <a:r>
              <a:rPr spc="-105" dirty="0">
                <a:solidFill>
                  <a:srgbClr val="111B1D"/>
                </a:solidFill>
                <a:latin typeface="Verdana" panose="020B0604030504040204"/>
                <a:cs typeface="Verdana" panose="020B0604030504040204"/>
              </a:rPr>
              <a:t>e</a:t>
            </a:r>
            <a:r>
              <a:rPr spc="-95" dirty="0">
                <a:solidFill>
                  <a:srgbClr val="111B1D"/>
                </a:solidFill>
                <a:latin typeface="Verdana" panose="020B0604030504040204"/>
                <a:cs typeface="Verdana" panose="020B0604030504040204"/>
              </a:rPr>
              <a:t>n</a:t>
            </a:r>
            <a:r>
              <a:rPr spc="-90" dirty="0">
                <a:solidFill>
                  <a:srgbClr val="111B1D"/>
                </a:solidFill>
                <a:latin typeface="Verdana" panose="020B0604030504040204"/>
                <a:cs typeface="Verdana" panose="020B0604030504040204"/>
              </a:rPr>
              <a:t>t</a:t>
            </a:r>
            <a:r>
              <a:rPr spc="-105" dirty="0">
                <a:solidFill>
                  <a:srgbClr val="111B1D"/>
                </a:solidFill>
                <a:latin typeface="Verdana" panose="020B0604030504040204"/>
                <a:cs typeface="Verdana" panose="020B0604030504040204"/>
              </a:rPr>
              <a:t>e</a:t>
            </a:r>
            <a:r>
              <a:rPr spc="-60" dirty="0">
                <a:solidFill>
                  <a:srgbClr val="111B1D"/>
                </a:solidFill>
                <a:latin typeface="Verdana" panose="020B0604030504040204"/>
                <a:cs typeface="Verdana" panose="020B0604030504040204"/>
              </a:rPr>
              <a:t>d</a:t>
            </a:r>
            <a:r>
              <a:rPr spc="-170" dirty="0">
                <a:solidFill>
                  <a:srgbClr val="111B1D"/>
                </a:solidFill>
                <a:latin typeface="Verdana" panose="020B0604030504040204"/>
                <a:cs typeface="Verdana" panose="020B0604030504040204"/>
              </a:rPr>
              <a:t> </a:t>
            </a:r>
            <a:r>
              <a:rPr spc="-40" dirty="0">
                <a:solidFill>
                  <a:srgbClr val="111B1D"/>
                </a:solidFill>
                <a:latin typeface="Verdana" panose="020B0604030504040204"/>
                <a:cs typeface="Verdana" panose="020B0604030504040204"/>
              </a:rPr>
              <a:t>b</a:t>
            </a:r>
            <a:r>
              <a:rPr spc="-150" dirty="0">
                <a:solidFill>
                  <a:srgbClr val="111B1D"/>
                </a:solidFill>
                <a:latin typeface="Verdana" panose="020B0604030504040204"/>
                <a:cs typeface="Verdana" panose="020B0604030504040204"/>
              </a:rPr>
              <a:t>y</a:t>
            </a:r>
            <a:r>
              <a:rPr lang="en-PH" spc="-150" dirty="0">
                <a:solidFill>
                  <a:srgbClr val="111B1D"/>
                </a:solidFill>
                <a:latin typeface="Verdana" panose="020B0604030504040204"/>
                <a:cs typeface="Verdana" panose="020B0604030504040204"/>
              </a:rPr>
              <a:t>:</a:t>
            </a:r>
            <a:endParaRPr dirty="0">
              <a:latin typeface="Verdana" panose="020B0604030504040204"/>
              <a:cs typeface="Verdana" panose="020B0604030504040204"/>
            </a:endParaRPr>
          </a:p>
        </p:txBody>
      </p:sp>
      <p:sp>
        <p:nvSpPr>
          <p:cNvPr id="16" name="object 9"/>
          <p:cNvSpPr txBox="1"/>
          <p:nvPr/>
        </p:nvSpPr>
        <p:spPr>
          <a:xfrm>
            <a:off x="609595" y="7653180"/>
            <a:ext cx="2971810" cy="1443024"/>
          </a:xfrm>
          <a:prstGeom prst="rect">
            <a:avLst/>
          </a:prstGeom>
        </p:spPr>
        <p:txBody>
          <a:bodyPr vert="horz" wrap="square" lIns="0" tIns="12700" rIns="0" bIns="0" rtlCol="0">
            <a:spAutoFit/>
          </a:bodyPr>
          <a:lstStyle/>
          <a:p>
            <a:pPr marL="12700" marR="5080" algn="just">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Alvaro, Gabriel </a:t>
            </a:r>
            <a:r>
              <a:rPr lang="en-PH" sz="1900" spc="-50" dirty="0" err="1">
                <a:solidFill>
                  <a:srgbClr val="111B1D"/>
                </a:solidFill>
                <a:latin typeface="Century Gothic" panose="020B0502020202020204" pitchFamily="34" charset="0"/>
                <a:cs typeface="Times New Roman" panose="02020603050405020304" pitchFamily="18" charset="0"/>
              </a:rPr>
              <a:t>Edrian</a:t>
            </a:r>
            <a:endParaRPr lang="en-PH" sz="1900" spc="-50" dirty="0">
              <a:solidFill>
                <a:srgbClr val="111B1D"/>
              </a:solidFill>
              <a:latin typeface="Century Gothic" panose="020B0502020202020204" pitchFamily="34" charset="0"/>
              <a:cs typeface="Times New Roman" panose="02020603050405020304" pitchFamily="18" charset="0"/>
            </a:endParaRPr>
          </a:p>
          <a:p>
            <a:pPr marL="12700" marR="5080" algn="just">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Palis</a:t>
            </a:r>
            <a:r>
              <a:rPr lang="en-PH" sz="1900" spc="-50" dirty="0">
                <a:solidFill>
                  <a:srgbClr val="111B1D"/>
                </a:solidFill>
                <a:latin typeface="Century Gothic" panose="020B0502020202020204" pitchFamily="34" charset="0"/>
                <a:cs typeface="Times New Roman" panose="02020603050405020304" pitchFamily="18" charset="0"/>
              </a:rPr>
              <a:t>, John Arthur </a:t>
            </a:r>
          </a:p>
          <a:p>
            <a:pPr marL="12700" marR="5080" algn="just">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Alangilan</a:t>
            </a:r>
            <a:r>
              <a:rPr lang="en-PH" sz="1900" spc="-50" dirty="0">
                <a:solidFill>
                  <a:srgbClr val="111B1D"/>
                </a:solidFill>
                <a:latin typeface="Century Gothic" panose="020B0502020202020204" pitchFamily="34" charset="0"/>
                <a:cs typeface="Times New Roman" panose="02020603050405020304" pitchFamily="18" charset="0"/>
              </a:rPr>
              <a:t>, Christine Joy</a:t>
            </a:r>
          </a:p>
          <a:p>
            <a:pPr marL="12700" marR="5080" algn="just">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Guerra, Marian</a:t>
            </a:r>
            <a:endParaRPr sz="1900"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6" name="Rectangle 5"/>
          <p:cNvSpPr/>
          <p:nvPr/>
        </p:nvSpPr>
        <p:spPr>
          <a:xfrm>
            <a:off x="6123710" y="7757176"/>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097590" y="7757176"/>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6839661" y="8374601"/>
            <a:ext cx="3624468"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34932.0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7182873" y="9375212"/>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 Affected Persons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4706600" y="8420100"/>
            <a:ext cx="2895600" cy="400110"/>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a:t>
            </a:r>
            <a:r>
              <a:rPr lang="en-US" sz="2000" b="1" dirty="0">
                <a:solidFill>
                  <a:srgbClr val="202124"/>
                </a:solidFill>
                <a:latin typeface="Century Gothic" panose="020B0502020202020204" pitchFamily="34" charset="0"/>
              </a:rPr>
              <a:t>URSULA</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7E524829-162C-CBD8-56DE-B9220ADF258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51380" y="419100"/>
            <a:ext cx="11599181" cy="7164411"/>
          </a:xfrm>
          <a:prstGeom prst="rect">
            <a:avLst/>
          </a:prstGeom>
          <a:ln w="38100">
            <a:solidFill>
              <a:schemeClr val="tx1"/>
            </a:solidFill>
          </a:ln>
        </p:spPr>
      </p:pic>
      <p:pic>
        <p:nvPicPr>
          <p:cNvPr id="5" name="Picture 4">
            <a:extLst>
              <a:ext uri="{FF2B5EF4-FFF2-40B4-BE49-F238E27FC236}">
                <a16:creationId xmlns:a16="http://schemas.microsoft.com/office/drawing/2014/main" id="{6C742957-620D-11D5-E096-2EE1206447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290401" y="8309329"/>
            <a:ext cx="1311217" cy="1311217"/>
          </a:xfrm>
          <a:prstGeom prst="rect">
            <a:avLst/>
          </a:prstGeom>
        </p:spPr>
      </p:pic>
      <p:sp>
        <p:nvSpPr>
          <p:cNvPr id="8" name="Rectangle 2">
            <a:extLst>
              <a:ext uri="{FF2B5EF4-FFF2-40B4-BE49-F238E27FC236}">
                <a16:creationId xmlns:a16="http://schemas.microsoft.com/office/drawing/2014/main" id="{8FB14BC1-5D33-9F2B-FC4A-40EB07727F2F}"/>
              </a:ext>
            </a:extLst>
          </p:cNvPr>
          <p:cNvSpPr>
            <a:spLocks noChangeArrowheads="1"/>
          </p:cNvSpPr>
          <p:nvPr/>
        </p:nvSpPr>
        <p:spPr bwMode="auto">
          <a:xfrm>
            <a:off x="0" y="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12121"/>
                </a:solidFill>
                <a:effectLst/>
                <a:latin typeface="Arial Unicode MS"/>
              </a:rPr>
              <a:t>34932.0</a:t>
            </a:r>
            <a:r>
              <a:rPr kumimoji="0" lang="en-US" altLang="en-US" sz="12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3">
            <a:extLst>
              <a:ext uri="{FF2B5EF4-FFF2-40B4-BE49-F238E27FC236}">
                <a16:creationId xmlns:a16="http://schemas.microsoft.com/office/drawing/2014/main" id="{E1499B24-0525-8104-F225-1806F6048D8E}"/>
              </a:ext>
            </a:extLst>
          </p:cNvPr>
          <p:cNvSpPr>
            <a:spLocks noChangeArrowheads="1"/>
          </p:cNvSpPr>
          <p:nvPr/>
        </p:nvSpPr>
        <p:spPr bwMode="auto">
          <a:xfrm>
            <a:off x="152400" y="152400"/>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12121"/>
                </a:solidFill>
                <a:effectLst/>
                <a:latin typeface="Arial Unicode MS"/>
              </a:rPr>
              <a:t>34932.0</a:t>
            </a:r>
            <a:r>
              <a:rPr kumimoji="0" lang="en-US" altLang="en-US" sz="12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2092F463-963D-A272-9419-9D404D955CF7}"/>
              </a:ext>
            </a:extLst>
          </p:cNvPr>
          <p:cNvSpPr txBox="1"/>
          <p:nvPr/>
        </p:nvSpPr>
        <p:spPr>
          <a:xfrm>
            <a:off x="13781313" y="8648700"/>
            <a:ext cx="4655675" cy="769441"/>
          </a:xfrm>
          <a:prstGeom prst="rect">
            <a:avLst/>
          </a:prstGeom>
          <a:noFill/>
        </p:spPr>
        <p:txBody>
          <a:bodyPr wrap="square" rtlCol="0">
            <a:spAutoFit/>
          </a:bodyPr>
          <a:lstStyle/>
          <a:p>
            <a:r>
              <a:rPr lang="en-PH" sz="4400" b="1" i="0" dirty="0" err="1">
                <a:solidFill>
                  <a:srgbClr val="202124"/>
                </a:solidFill>
                <a:effectLst/>
                <a:latin typeface="Century Gothic" panose="020B0502020202020204" pitchFamily="34" charset="0"/>
              </a:rPr>
              <a:t>Barugo</a:t>
            </a:r>
            <a:r>
              <a:rPr lang="en-PH" sz="4400" b="1" dirty="0">
                <a:solidFill>
                  <a:srgbClr val="202124"/>
                </a:solidFill>
                <a:latin typeface="Century Gothic" panose="020B0502020202020204" pitchFamily="34" charset="0"/>
              </a:rPr>
              <a:t>, Leyte</a:t>
            </a:r>
            <a:endParaRPr lang="en-PH" sz="4400" b="1" dirty="0">
              <a:latin typeface="Century Gothic" panose="020B0502020202020204" pitchFamily="34" charset="0"/>
            </a:endParaRPr>
          </a:p>
        </p:txBody>
      </p:sp>
      <p:sp>
        <p:nvSpPr>
          <p:cNvPr id="37" name="TextBox 36">
            <a:extLst>
              <a:ext uri="{FF2B5EF4-FFF2-40B4-BE49-F238E27FC236}">
                <a16:creationId xmlns:a16="http://schemas.microsoft.com/office/drawing/2014/main" id="{F1F6FACD-3E63-1F50-CE8D-B842760440D6}"/>
              </a:ext>
            </a:extLst>
          </p:cNvPr>
          <p:cNvSpPr txBox="1"/>
          <p:nvPr/>
        </p:nvSpPr>
        <p:spPr>
          <a:xfrm>
            <a:off x="13622572" y="9334500"/>
            <a:ext cx="4107036" cy="400110"/>
          </a:xfrm>
          <a:prstGeom prst="rect">
            <a:avLst/>
          </a:prstGeom>
          <a:noFill/>
        </p:spPr>
        <p:txBody>
          <a:bodyPr wrap="square" rtlCol="0">
            <a:spAutoFit/>
          </a:bodyPr>
          <a:lstStyle/>
          <a:p>
            <a:pPr algn="ctr"/>
            <a:r>
              <a:rPr lang="en-US" sz="2000" b="1" dirty="0">
                <a:solidFill>
                  <a:srgbClr val="202124"/>
                </a:solidFill>
                <a:latin typeface="Century Gothic" panose="020B0502020202020204" pitchFamily="34" charset="0"/>
              </a:rPr>
              <a:t>Most affected Municipality </a:t>
            </a:r>
            <a:endParaRPr lang="en-PH" sz="2000" b="1" dirty="0">
              <a:latin typeface="Century Gothic" panose="020B0502020202020204" pitchFamily="34" charset="0"/>
            </a:endParaRPr>
          </a:p>
        </p:txBody>
      </p:sp>
      <p:pic>
        <p:nvPicPr>
          <p:cNvPr id="11" name="Picture 10">
            <a:extLst>
              <a:ext uri="{FF2B5EF4-FFF2-40B4-BE49-F238E27FC236}">
                <a16:creationId xmlns:a16="http://schemas.microsoft.com/office/drawing/2014/main" id="{39B97426-D1E5-2C8F-49DB-C4434320F9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96149" y="8471596"/>
            <a:ext cx="1148950" cy="1148950"/>
          </a:xfrm>
          <a:prstGeom prst="rect">
            <a:avLst/>
          </a:prstGeom>
        </p:spPr>
      </p:pic>
      <p:sp>
        <p:nvSpPr>
          <p:cNvPr id="38" name="TextBox 37">
            <a:extLst>
              <a:ext uri="{FF2B5EF4-FFF2-40B4-BE49-F238E27FC236}">
                <a16:creationId xmlns:a16="http://schemas.microsoft.com/office/drawing/2014/main" id="{5F9C3854-6D43-E5D7-D426-38CD86FFEF5F}"/>
              </a:ext>
            </a:extLst>
          </p:cNvPr>
          <p:cNvSpPr txBox="1"/>
          <p:nvPr/>
        </p:nvSpPr>
        <p:spPr>
          <a:xfrm>
            <a:off x="6151380" y="7810500"/>
            <a:ext cx="1877893" cy="400110"/>
          </a:xfrm>
          <a:prstGeom prst="rect">
            <a:avLst/>
          </a:prstGeom>
          <a:noFill/>
        </p:spPr>
        <p:txBody>
          <a:bodyPr wrap="square" rtlCol="0">
            <a:spAutoFit/>
          </a:bodyPr>
          <a:lstStyle/>
          <a:p>
            <a:r>
              <a:rPr lang="en-PH" sz="2000" b="1" i="0" dirty="0" err="1">
                <a:solidFill>
                  <a:srgbClr val="202124"/>
                </a:solidFill>
                <a:effectLst/>
                <a:latin typeface="Century Gothic" panose="020B0502020202020204" pitchFamily="34" charset="0"/>
              </a:rPr>
              <a:t>Barugo</a:t>
            </a:r>
            <a:r>
              <a:rPr lang="en-PH" sz="2000" b="1" dirty="0">
                <a:solidFill>
                  <a:srgbClr val="202124"/>
                </a:solidFill>
                <a:latin typeface="Century Gothic" panose="020B0502020202020204" pitchFamily="34" charset="0"/>
              </a:rPr>
              <a:t>, Leyte</a:t>
            </a:r>
            <a:endParaRPr lang="en-PH" sz="2000" b="1" dirty="0">
              <a:latin typeface="Century Gothic" panose="020B0502020202020204" pitchFamily="34" charset="0"/>
            </a:endParaRPr>
          </a:p>
        </p:txBody>
      </p:sp>
    </p:spTree>
    <p:extLst>
      <p:ext uri="{BB962C8B-B14F-4D97-AF65-F5344CB8AC3E}">
        <p14:creationId xmlns:p14="http://schemas.microsoft.com/office/powerpoint/2010/main" val="2525608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1129937"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6934200" y="8865632"/>
            <a:ext cx="3879532"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772162.0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781800" y="9521328"/>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2000" y="8420100"/>
            <a:ext cx="2024452"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WESTERN SAMAR</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079217" y="8877300"/>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483308.0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FD899B46-8623-9D49-4E21-1BE96472BE5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394100"/>
            <a:ext cx="11679971" cy="7741042"/>
          </a:xfrm>
          <a:prstGeom prst="rect">
            <a:avLst/>
          </a:prstGeom>
          <a:ln w="38100">
            <a:solidFill>
              <a:schemeClr val="tx1"/>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2372504"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SAN, ISIDRO, 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7075681" y="8865631"/>
            <a:ext cx="2514600"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36980.0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890746" y="9535045"/>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1999" y="8420100"/>
            <a:ext cx="2565335"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ALANGALANG, LEYTE</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280830" y="8881258"/>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11680.0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388B4CF8-4DA4-0175-5609-83DB9BD4D18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380370"/>
            <a:ext cx="11672597" cy="7854442"/>
          </a:xfrm>
          <a:prstGeom prst="rect">
            <a:avLst/>
          </a:prstGeom>
          <a:ln w="38100">
            <a:solidFill>
              <a:schemeClr val="tx1"/>
            </a:solidFill>
          </a:ln>
        </p:spPr>
      </p:pic>
    </p:spTree>
    <p:extLst>
      <p:ext uri="{BB962C8B-B14F-4D97-AF65-F5344CB8AC3E}">
        <p14:creationId xmlns:p14="http://schemas.microsoft.com/office/powerpoint/2010/main" val="62789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3201" y="7353300"/>
            <a:ext cx="7398864" cy="2819400"/>
          </a:xfrm>
          <a:prstGeom prst="rect">
            <a:avLst/>
          </a:prstGeom>
          <a:ln w="38100">
            <a:solidFill>
              <a:schemeClr val="tx1"/>
            </a:solidFill>
          </a:ln>
        </p:spPr>
      </p:pic>
      <p:sp>
        <p:nvSpPr>
          <p:cNvPr id="5" name="Rectangle 4"/>
          <p:cNvSpPr/>
          <p:nvPr/>
        </p:nvSpPr>
        <p:spPr>
          <a:xfrm>
            <a:off x="6123710" y="7353300"/>
            <a:ext cx="4087090" cy="28194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a:p>
        </p:txBody>
      </p:sp>
      <p:sp>
        <p:nvSpPr>
          <p:cNvPr id="26" name="TextBox 25">
            <a:extLst>
              <a:ext uri="{FF2B5EF4-FFF2-40B4-BE49-F238E27FC236}">
                <a16:creationId xmlns:a16="http://schemas.microsoft.com/office/drawing/2014/main" id="{90C2F186-8609-2A96-92AF-6193B246510B}"/>
              </a:ext>
            </a:extLst>
          </p:cNvPr>
          <p:cNvSpPr txBox="1"/>
          <p:nvPr/>
        </p:nvSpPr>
        <p:spPr>
          <a:xfrm>
            <a:off x="6477000" y="7657862"/>
            <a:ext cx="3429000" cy="1600438"/>
          </a:xfrm>
          <a:prstGeom prst="rect">
            <a:avLst/>
          </a:prstGeom>
          <a:noFill/>
        </p:spPr>
        <p:txBody>
          <a:bodyPr wrap="square" rtlCol="0">
            <a:spAutoFit/>
          </a:bodyPr>
          <a:lstStyle/>
          <a:p>
            <a:pPr algn="ctr"/>
            <a:r>
              <a:rPr lang="en-US" sz="6600" b="1" dirty="0">
                <a:latin typeface="Century Gothic" panose="020B0502020202020204" pitchFamily="34" charset="0"/>
              </a:rPr>
              <a:t>TOP 5</a:t>
            </a:r>
          </a:p>
          <a:p>
            <a:pPr algn="ctr"/>
            <a:r>
              <a:rPr lang="en-US" sz="3200" b="1" dirty="0">
                <a:latin typeface="Century Gothic" panose="020B0502020202020204" pitchFamily="34" charset="0"/>
              </a:rPr>
              <a:t>MUNICIPALITIES</a:t>
            </a:r>
            <a:endParaRPr lang="en-PH" sz="3200" b="1" dirty="0">
              <a:latin typeface="Century Gothic" panose="020B0502020202020204" pitchFamily="34" charset="0"/>
            </a:endParaRPr>
          </a:p>
        </p:txBody>
      </p:sp>
      <p:sp>
        <p:nvSpPr>
          <p:cNvPr id="27" name="TextBox 26">
            <a:extLst>
              <a:ext uri="{FF2B5EF4-FFF2-40B4-BE49-F238E27FC236}">
                <a16:creationId xmlns:a16="http://schemas.microsoft.com/office/drawing/2014/main" id="{EFA79765-4572-6D9A-F307-38543AF2B78F}"/>
              </a:ext>
            </a:extLst>
          </p:cNvPr>
          <p:cNvSpPr txBox="1"/>
          <p:nvPr/>
        </p:nvSpPr>
        <p:spPr>
          <a:xfrm>
            <a:off x="6553200" y="9186327"/>
            <a:ext cx="3276600"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Who had the most affected individuals in the year 2019</a:t>
            </a:r>
            <a:endParaRPr lang="en-PH" sz="3200" b="1" dirty="0">
              <a:latin typeface="Times New Roman" panose="02020603050405020304" pitchFamily="18" charset="0"/>
              <a:cs typeface="Times New Roman" panose="02020603050405020304" pitchFamily="18" charset="0"/>
            </a:endParaRPr>
          </a:p>
        </p:txBody>
      </p:sp>
      <p:pic>
        <p:nvPicPr>
          <p:cNvPr id="21" name="Picture 20">
            <a:extLst>
              <a:ext uri="{FF2B5EF4-FFF2-40B4-BE49-F238E27FC236}">
                <a16:creationId xmlns:a16="http://schemas.microsoft.com/office/drawing/2014/main" id="{9943BB84-C8A3-57DC-730F-808B7AFC266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23709" y="206636"/>
            <a:ext cx="11638355" cy="6994263"/>
          </a:xfrm>
          <a:prstGeom prst="rect">
            <a:avLst/>
          </a:prstGeom>
          <a:ln w="38100">
            <a:solidFill>
              <a:schemeClr val="tx1"/>
            </a:solid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6000" y="7505699"/>
            <a:ext cx="5671748" cy="25908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01256" y="8144128"/>
            <a:ext cx="1336164" cy="1336164"/>
          </a:xfrm>
          <a:prstGeom prst="rect">
            <a:avLst/>
          </a:prstGeom>
        </p:spPr>
      </p:pic>
      <p:sp>
        <p:nvSpPr>
          <p:cNvPr id="37" name="TextBox 36"/>
          <p:cNvSpPr txBox="1"/>
          <p:nvPr/>
        </p:nvSpPr>
        <p:spPr>
          <a:xfrm>
            <a:off x="6096000" y="8191500"/>
            <a:ext cx="3909240"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IRMA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5C16CAF7-7623-38EB-36E6-CEE8A67EEF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5" y="495301"/>
            <a:ext cx="11653391" cy="6660752"/>
          </a:xfrm>
          <a:prstGeom prst="rect">
            <a:avLst/>
          </a:prstGeom>
          <a:ln w="38100">
            <a:solidFill>
              <a:schemeClr val="tx1"/>
            </a:solidFill>
          </a:ln>
        </p:spPr>
      </p:pic>
      <p:pic>
        <p:nvPicPr>
          <p:cNvPr id="7" name="Picture 6">
            <a:extLst>
              <a:ext uri="{FF2B5EF4-FFF2-40B4-BE49-F238E27FC236}">
                <a16:creationId xmlns:a16="http://schemas.microsoft.com/office/drawing/2014/main" id="{8C5DBC32-8450-FA6C-A596-F1460513B3FB}"/>
              </a:ext>
            </a:extLst>
          </p:cNvPr>
          <p:cNvPicPr>
            <a:picLocks noChangeAspect="1"/>
          </p:cNvPicPr>
          <p:nvPr/>
        </p:nvPicPr>
        <p:blipFill rotWithShape="1">
          <a:blip r:embed="rId4"/>
          <a:srcRect l="8662" t="38148" r="71444" b="33689"/>
          <a:stretch/>
        </p:blipFill>
        <p:spPr>
          <a:xfrm>
            <a:off x="12096848" y="7505699"/>
            <a:ext cx="5671748" cy="25908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5999" y="8343900"/>
            <a:ext cx="6563793"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5" name="Rectangle 34"/>
          <p:cNvSpPr/>
          <p:nvPr/>
        </p:nvSpPr>
        <p:spPr>
          <a:xfrm>
            <a:off x="12807252" y="8343900"/>
            <a:ext cx="4961344"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15378" y="8681113"/>
            <a:ext cx="1143000" cy="1143000"/>
          </a:xfrm>
          <a:prstGeom prst="rect">
            <a:avLst/>
          </a:prstGeom>
        </p:spPr>
      </p:pic>
      <p:sp>
        <p:nvSpPr>
          <p:cNvPr id="37" name="TextBox 36"/>
          <p:cNvSpPr txBox="1"/>
          <p:nvPr/>
        </p:nvSpPr>
        <p:spPr>
          <a:xfrm>
            <a:off x="6303768" y="8931414"/>
            <a:ext cx="6155957" cy="707886"/>
          </a:xfrm>
          <a:prstGeom prst="rect">
            <a:avLst/>
          </a:prstGeom>
          <a:noFill/>
        </p:spPr>
        <p:txBody>
          <a:bodyPr wrap="square" rtlCol="0">
            <a:spAutoFit/>
          </a:bodyPr>
          <a:lstStyle/>
          <a:p>
            <a:r>
              <a:rPr lang="en-US" sz="4000" b="1" dirty="0">
                <a:latin typeface="Tahoma" panose="020B0604030504040204" pitchFamily="34" charset="0"/>
                <a:ea typeface="Tahoma" panose="020B0604030504040204" pitchFamily="34" charset="0"/>
                <a:cs typeface="Tahoma" panose="020B0604030504040204" pitchFamily="34" charset="0"/>
              </a:rPr>
              <a:t>HURRICANE IRMA</a:t>
            </a:r>
            <a:endParaRPr lang="en-PH" sz="4000" b="1" dirty="0">
              <a:latin typeface="Tahoma" panose="020B0604030504040204" pitchFamily="34" charset="0"/>
              <a:ea typeface="Tahoma" panose="020B0604030504040204" pitchFamily="34" charset="0"/>
              <a:cs typeface="Tahoma" panose="020B0604030504040204" pitchFamily="34" charset="0"/>
            </a:endParaRPr>
          </a:p>
        </p:txBody>
      </p:sp>
      <p:pic>
        <p:nvPicPr>
          <p:cNvPr id="26" name="Picture 25">
            <a:extLst>
              <a:ext uri="{FF2B5EF4-FFF2-40B4-BE49-F238E27FC236}">
                <a16:creationId xmlns:a16="http://schemas.microsoft.com/office/drawing/2014/main" id="{424FBF7D-ABB6-4609-99E2-028C87672DA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4" y="342900"/>
            <a:ext cx="11653392" cy="7718929"/>
          </a:xfrm>
          <a:prstGeom prst="rect">
            <a:avLst/>
          </a:prstGeom>
          <a:ln w="38100">
            <a:solidFill>
              <a:schemeClr val="tx1"/>
            </a:solidFill>
          </a:ln>
        </p:spPr>
      </p:pic>
      <p:sp>
        <p:nvSpPr>
          <p:cNvPr id="38" name="TextBox 37">
            <a:extLst>
              <a:ext uri="{FF2B5EF4-FFF2-40B4-BE49-F238E27FC236}">
                <a16:creationId xmlns:a16="http://schemas.microsoft.com/office/drawing/2014/main" id="{03E79452-BE2B-607F-895A-7EB59E604505}"/>
              </a:ext>
            </a:extLst>
          </p:cNvPr>
          <p:cNvSpPr txBox="1"/>
          <p:nvPr/>
        </p:nvSpPr>
        <p:spPr>
          <a:xfrm>
            <a:off x="14636760" y="8428715"/>
            <a:ext cx="2115373" cy="1107996"/>
          </a:xfrm>
          <a:prstGeom prst="rect">
            <a:avLst/>
          </a:prstGeom>
          <a:noFill/>
        </p:spPr>
        <p:txBody>
          <a:bodyPr wrap="square" rtlCol="0">
            <a:spAutoFit/>
          </a:bodyPr>
          <a:lstStyle/>
          <a:p>
            <a:r>
              <a:rPr lang="en-US" sz="6600" b="1" dirty="0">
                <a:latin typeface="Tahoma" panose="020B0604030504040204" pitchFamily="34" charset="0"/>
                <a:ea typeface="Tahoma" panose="020B0604030504040204" pitchFamily="34" charset="0"/>
                <a:cs typeface="Tahoma" panose="020B0604030504040204" pitchFamily="34" charset="0"/>
              </a:rPr>
              <a:t>10</a:t>
            </a:r>
            <a:r>
              <a:rPr lang="en-US" sz="6000" b="1" dirty="0">
                <a:latin typeface="Tahoma" panose="020B0604030504040204" pitchFamily="34" charset="0"/>
                <a:ea typeface="Tahoma" panose="020B0604030504040204" pitchFamily="34" charset="0"/>
                <a:cs typeface="Tahoma" panose="020B0604030504040204" pitchFamily="34" charset="0"/>
              </a:rPr>
              <a:t>M</a:t>
            </a:r>
            <a:endParaRPr lang="en-PH" sz="6600" b="1"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3F2C6C8E-0218-4A92-1C4D-F4B655829F4D}"/>
              </a:ext>
            </a:extLst>
          </p:cNvPr>
          <p:cNvSpPr txBox="1"/>
          <p:nvPr/>
        </p:nvSpPr>
        <p:spPr>
          <a:xfrm>
            <a:off x="12725400" y="9372906"/>
            <a:ext cx="3822721" cy="646331"/>
          </a:xfrm>
          <a:prstGeom prst="rect">
            <a:avLst/>
          </a:prstGeom>
          <a:noFill/>
        </p:spPr>
        <p:txBody>
          <a:bodyPr wrap="square" rtlCol="0">
            <a:spAutoFit/>
          </a:bodyPr>
          <a:lstStyle/>
          <a:p>
            <a:pPr algn="r"/>
            <a:r>
              <a:rPr lang="en-US" b="1" dirty="0">
                <a:latin typeface="Century Gothic" panose="020B0502020202020204" pitchFamily="34" charset="0"/>
                <a:cs typeface="Times New Roman" panose="02020603050405020304" pitchFamily="18" charset="0"/>
              </a:rPr>
              <a:t>TOTAL AFFECTED PERSON IN CUBA BY THE HURRICANE IRMA</a:t>
            </a:r>
            <a:endParaRPr lang="en-PH" b="1" dirty="0">
              <a:latin typeface="Century Gothic" panose="020B050202020202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A60DAD94-8759-83D0-F901-03FD19BC879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84248" y="8572500"/>
            <a:ext cx="1318741" cy="1318741"/>
          </a:xfrm>
          <a:prstGeom prst="rect">
            <a:avLst/>
          </a:prstGeom>
        </p:spPr>
      </p:pic>
    </p:spTree>
    <p:extLst>
      <p:ext uri="{BB962C8B-B14F-4D97-AF65-F5344CB8AC3E}">
        <p14:creationId xmlns:p14="http://schemas.microsoft.com/office/powerpoint/2010/main" val="2190525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4" name="Rectangle 33"/>
          <p:cNvSpPr/>
          <p:nvPr/>
        </p:nvSpPr>
        <p:spPr>
          <a:xfrm>
            <a:off x="6096000" y="7465444"/>
            <a:ext cx="5943600" cy="2631056"/>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9839" y="8208429"/>
            <a:ext cx="1430871" cy="1430871"/>
          </a:xfrm>
          <a:prstGeom prst="rect">
            <a:avLst/>
          </a:prstGeom>
        </p:spPr>
      </p:pic>
      <p:sp>
        <p:nvSpPr>
          <p:cNvPr id="37" name="TextBox 36"/>
          <p:cNvSpPr txBox="1"/>
          <p:nvPr/>
        </p:nvSpPr>
        <p:spPr>
          <a:xfrm>
            <a:off x="6098696" y="8286571"/>
            <a:ext cx="3883504"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KATRINA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E8558BFD-C644-C0AB-E58D-05A16656C75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15203" y="477080"/>
            <a:ext cx="11653393" cy="6800020"/>
          </a:xfrm>
          <a:prstGeom prst="rect">
            <a:avLst/>
          </a:prstGeom>
          <a:ln w="38100">
            <a:solidFill>
              <a:schemeClr val="tx1"/>
            </a:solidFill>
          </a:ln>
        </p:spPr>
      </p:pic>
      <p:pic>
        <p:nvPicPr>
          <p:cNvPr id="7" name="Picture 6">
            <a:extLst>
              <a:ext uri="{FF2B5EF4-FFF2-40B4-BE49-F238E27FC236}">
                <a16:creationId xmlns:a16="http://schemas.microsoft.com/office/drawing/2014/main" id="{CCD36ADE-78A9-C808-A85F-20F14D032928}"/>
              </a:ext>
            </a:extLst>
          </p:cNvPr>
          <p:cNvPicPr>
            <a:picLocks noChangeAspect="1"/>
          </p:cNvPicPr>
          <p:nvPr/>
        </p:nvPicPr>
        <p:blipFill rotWithShape="1">
          <a:blip r:embed="rId4"/>
          <a:srcRect l="15417" t="47969" r="60000" b="27747"/>
          <a:stretch/>
        </p:blipFill>
        <p:spPr>
          <a:xfrm>
            <a:off x="12224948" y="7465444"/>
            <a:ext cx="5543648" cy="2631055"/>
          </a:xfrm>
          <a:prstGeom prst="rect">
            <a:avLst/>
          </a:prstGeom>
          <a:ln w="38100">
            <a:solidFill>
              <a:schemeClr val="tx1"/>
            </a:solidFill>
          </a:ln>
        </p:spPr>
      </p:pic>
    </p:spTree>
    <p:extLst>
      <p:ext uri="{BB962C8B-B14F-4D97-AF65-F5344CB8AC3E}">
        <p14:creationId xmlns:p14="http://schemas.microsoft.com/office/powerpoint/2010/main" val="3916503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7FA1EC15-E3E0-7A65-CDCE-74BD6FBB06B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19800" y="278305"/>
            <a:ext cx="11928142" cy="7455995"/>
          </a:xfrm>
          <a:prstGeom prst="rect">
            <a:avLst/>
          </a:prstGeom>
          <a:ln w="38100">
            <a:solidFill>
              <a:schemeClr val="tx1"/>
            </a:solidFill>
          </a:ln>
        </p:spPr>
      </p:pic>
      <p:pic>
        <p:nvPicPr>
          <p:cNvPr id="8" name="Picture 7">
            <a:extLst>
              <a:ext uri="{FF2B5EF4-FFF2-40B4-BE49-F238E27FC236}">
                <a16:creationId xmlns:a16="http://schemas.microsoft.com/office/drawing/2014/main" id="{0B65E4D3-73E9-1FCF-5731-1053B6B6DC40}"/>
              </a:ext>
            </a:extLst>
          </p:cNvPr>
          <p:cNvPicPr>
            <a:picLocks noChangeAspect="1"/>
          </p:cNvPicPr>
          <p:nvPr/>
        </p:nvPicPr>
        <p:blipFill rotWithShape="1">
          <a:blip r:embed="rId4"/>
          <a:srcRect l="10299" t="35926" r="67348" b="36726"/>
          <a:stretch/>
        </p:blipFill>
        <p:spPr>
          <a:xfrm>
            <a:off x="11684758" y="7905749"/>
            <a:ext cx="6289342" cy="2149808"/>
          </a:xfrm>
          <a:prstGeom prst="rect">
            <a:avLst/>
          </a:prstGeom>
          <a:ln w="38100">
            <a:solidFill>
              <a:schemeClr val="tx1"/>
            </a:solidFill>
          </a:ln>
        </p:spPr>
      </p:pic>
      <p:sp>
        <p:nvSpPr>
          <p:cNvPr id="37" name="Rectangle 36">
            <a:extLst>
              <a:ext uri="{FF2B5EF4-FFF2-40B4-BE49-F238E27FC236}">
                <a16:creationId xmlns:a16="http://schemas.microsoft.com/office/drawing/2014/main" id="{8C7F6BEA-4426-BA91-BE6C-7E47071F3825}"/>
              </a:ext>
            </a:extLst>
          </p:cNvPr>
          <p:cNvSpPr/>
          <p:nvPr/>
        </p:nvSpPr>
        <p:spPr>
          <a:xfrm>
            <a:off x="5999329" y="7905749"/>
            <a:ext cx="5430671" cy="21572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TextBox 37">
            <a:extLst>
              <a:ext uri="{FF2B5EF4-FFF2-40B4-BE49-F238E27FC236}">
                <a16:creationId xmlns:a16="http://schemas.microsoft.com/office/drawing/2014/main" id="{DB797916-154F-53DA-25A8-66EA0B92C0E8}"/>
              </a:ext>
            </a:extLst>
          </p:cNvPr>
          <p:cNvSpPr txBox="1"/>
          <p:nvPr/>
        </p:nvSpPr>
        <p:spPr>
          <a:xfrm>
            <a:off x="6148821" y="7960015"/>
            <a:ext cx="1174729" cy="461665"/>
          </a:xfrm>
          <a:prstGeom prst="rect">
            <a:avLst/>
          </a:prstGeom>
          <a:noFill/>
        </p:spPr>
        <p:txBody>
          <a:bodyPr wrap="square" rtlCol="0">
            <a:spAutoFit/>
          </a:bodyPr>
          <a:lstStyle/>
          <a:p>
            <a:r>
              <a:rPr lang="en-US" sz="2400" dirty="0">
                <a:latin typeface="Tahoma" panose="020B0604030504040204" pitchFamily="34" charset="0"/>
                <a:ea typeface="Tahoma" panose="020B0604030504040204" pitchFamily="34" charset="0"/>
                <a:cs typeface="Tahoma" panose="020B0604030504040204" pitchFamily="34" charset="0"/>
              </a:rPr>
              <a:t>HAITI</a:t>
            </a:r>
            <a:endParaRPr lang="en-PH" sz="2400"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41F627D3-DDC4-957C-D5FB-4476979C8848}"/>
              </a:ext>
            </a:extLst>
          </p:cNvPr>
          <p:cNvSpPr txBox="1"/>
          <p:nvPr/>
        </p:nvSpPr>
        <p:spPr>
          <a:xfrm>
            <a:off x="7810892" y="8370418"/>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4343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B3B13814-EE3F-73F3-030D-DC4F19D1D43B}"/>
              </a:ext>
            </a:extLst>
          </p:cNvPr>
          <p:cNvSpPr txBox="1"/>
          <p:nvPr/>
        </p:nvSpPr>
        <p:spPr>
          <a:xfrm>
            <a:off x="7575101" y="9267196"/>
            <a:ext cx="2552831" cy="461665"/>
          </a:xfrm>
          <a:prstGeom prst="rect">
            <a:avLst/>
          </a:prstGeom>
          <a:noFill/>
        </p:spPr>
        <p:txBody>
          <a:bodyPr wrap="square" rtlCol="0">
            <a:spAutoFit/>
          </a:bodyPr>
          <a:lstStyle/>
          <a:p>
            <a:r>
              <a:rPr lang="en-US" sz="2400" b="1" dirty="0">
                <a:latin typeface="Tahoma" panose="020B0604030504040204" pitchFamily="34" charset="0"/>
                <a:ea typeface="Tahoma" panose="020B0604030504040204" pitchFamily="34" charset="0"/>
                <a:cs typeface="Tahoma" panose="020B0604030504040204" pitchFamily="34" charset="0"/>
              </a:rPr>
              <a:t>TOTAL DEATHS </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2" name="Picture 31">
            <a:extLst>
              <a:ext uri="{FF2B5EF4-FFF2-40B4-BE49-F238E27FC236}">
                <a16:creationId xmlns:a16="http://schemas.microsoft.com/office/drawing/2014/main" id="{F6560BBF-5F5C-6B66-B107-410FDC442B8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23710" y="419100"/>
            <a:ext cx="11635536" cy="6736953"/>
          </a:xfrm>
          <a:prstGeom prst="rect">
            <a:avLst/>
          </a:prstGeom>
          <a:ln w="38100">
            <a:solidFill>
              <a:schemeClr val="tx1"/>
            </a:solidFill>
          </a:ln>
        </p:spPr>
      </p:pic>
      <p:pic>
        <p:nvPicPr>
          <p:cNvPr id="6" name="Picture 5">
            <a:extLst>
              <a:ext uri="{FF2B5EF4-FFF2-40B4-BE49-F238E27FC236}">
                <a16:creationId xmlns:a16="http://schemas.microsoft.com/office/drawing/2014/main" id="{E4D6B08B-C830-64C6-A9A4-B35EAB3790CE}"/>
              </a:ext>
            </a:extLst>
          </p:cNvPr>
          <p:cNvPicPr>
            <a:picLocks noChangeAspect="1"/>
          </p:cNvPicPr>
          <p:nvPr/>
        </p:nvPicPr>
        <p:blipFill rotWithShape="1">
          <a:blip r:embed="rId3"/>
          <a:srcRect l="8767" t="18889" r="75453" b="52963"/>
          <a:stretch/>
        </p:blipFill>
        <p:spPr>
          <a:xfrm>
            <a:off x="6123710" y="7429500"/>
            <a:ext cx="4163290" cy="2743200"/>
          </a:xfrm>
          <a:prstGeom prst="rect">
            <a:avLst/>
          </a:prstGeom>
          <a:ln w="38100">
            <a:solidFill>
              <a:schemeClr val="tx1"/>
            </a:solidFill>
          </a:ln>
        </p:spPr>
      </p:pic>
      <p:sp>
        <p:nvSpPr>
          <p:cNvPr id="37" name="Rectangle 36">
            <a:extLst>
              <a:ext uri="{FF2B5EF4-FFF2-40B4-BE49-F238E27FC236}">
                <a16:creationId xmlns:a16="http://schemas.microsoft.com/office/drawing/2014/main" id="{195B48AD-D9FA-2E24-A336-A24ABDD267A1}"/>
              </a:ext>
            </a:extLst>
          </p:cNvPr>
          <p:cNvSpPr/>
          <p:nvPr/>
        </p:nvSpPr>
        <p:spPr>
          <a:xfrm>
            <a:off x="10439400" y="74295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Rectangle 37">
            <a:extLst>
              <a:ext uri="{FF2B5EF4-FFF2-40B4-BE49-F238E27FC236}">
                <a16:creationId xmlns:a16="http://schemas.microsoft.com/office/drawing/2014/main" id="{20D79AA4-D674-127C-FC23-3363303D656B}"/>
              </a:ext>
            </a:extLst>
          </p:cNvPr>
          <p:cNvSpPr/>
          <p:nvPr/>
        </p:nvSpPr>
        <p:spPr>
          <a:xfrm>
            <a:off x="14173200" y="74295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FA566F6E-B005-5668-C178-4CD8D7221EC5}"/>
              </a:ext>
            </a:extLst>
          </p:cNvPr>
          <p:cNvSpPr txBox="1"/>
          <p:nvPr/>
        </p:nvSpPr>
        <p:spPr>
          <a:xfrm>
            <a:off x="11127653" y="8225617"/>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3393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1E3BBAA5-4404-AA3B-3940-04857049B77C}"/>
              </a:ext>
            </a:extLst>
          </p:cNvPr>
          <p:cNvSpPr txBox="1"/>
          <p:nvPr/>
        </p:nvSpPr>
        <p:spPr>
          <a:xfrm>
            <a:off x="15091149" y="8225617"/>
            <a:ext cx="1750147"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150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B4216723-602D-1C39-9284-6F2F494A11E6}"/>
              </a:ext>
            </a:extLst>
          </p:cNvPr>
          <p:cNvSpPr txBox="1"/>
          <p:nvPr/>
        </p:nvSpPr>
        <p:spPr>
          <a:xfrm>
            <a:off x="10774728" y="9164511"/>
            <a:ext cx="2947112" cy="830997"/>
          </a:xfrm>
          <a:prstGeom prst="rect">
            <a:avLst/>
          </a:prstGeom>
          <a:noFill/>
        </p:spPr>
        <p:txBody>
          <a:bodyPr wrap="square" rtlCol="0">
            <a:spAutoFit/>
          </a:bodyPr>
          <a:lstStyle/>
          <a:p>
            <a:pPr algn="ctr"/>
            <a:r>
              <a:rPr lang="en-US" sz="2400" dirty="0">
                <a:latin typeface="Tahoma" panose="020B0604030504040204" pitchFamily="34" charset="0"/>
                <a:ea typeface="Tahoma" panose="020B0604030504040204" pitchFamily="34" charset="0"/>
                <a:cs typeface="Tahoma" panose="020B0604030504040204" pitchFamily="34" charset="0"/>
              </a:rPr>
              <a:t>NUMBER OF INJURED IN </a:t>
            </a:r>
            <a:r>
              <a:rPr lang="en-US" sz="2400" b="1" dirty="0">
                <a:latin typeface="Tahoma" panose="020B0604030504040204" pitchFamily="34" charset="0"/>
                <a:ea typeface="Tahoma" panose="020B0604030504040204" pitchFamily="34" charset="0"/>
                <a:cs typeface="Tahoma" panose="020B0604030504040204" pitchFamily="34" charset="0"/>
              </a:rPr>
              <a:t>HAITI</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
        <p:nvSpPr>
          <p:cNvPr id="42" name="TextBox 41">
            <a:extLst>
              <a:ext uri="{FF2B5EF4-FFF2-40B4-BE49-F238E27FC236}">
                <a16:creationId xmlns:a16="http://schemas.microsoft.com/office/drawing/2014/main" id="{F2DB8F37-A46B-FF88-65A8-C28DA13469F4}"/>
              </a:ext>
            </a:extLst>
          </p:cNvPr>
          <p:cNvSpPr txBox="1"/>
          <p:nvPr/>
        </p:nvSpPr>
        <p:spPr>
          <a:xfrm>
            <a:off x="14013466" y="9241460"/>
            <a:ext cx="3905512" cy="769441"/>
          </a:xfrm>
          <a:prstGeom prst="rect">
            <a:avLst/>
          </a:prstGeom>
          <a:noFill/>
        </p:spPr>
        <p:txBody>
          <a:bodyPr wrap="square" rtlCol="0">
            <a:spAutoFit/>
          </a:bodyPr>
          <a:lstStyle/>
          <a:p>
            <a:pPr algn="ctr"/>
            <a:r>
              <a:rPr lang="en-US" sz="2200" dirty="0">
                <a:latin typeface="Tahoma" panose="020B0604030504040204" pitchFamily="34" charset="0"/>
                <a:ea typeface="Tahoma" panose="020B0604030504040204" pitchFamily="34" charset="0"/>
                <a:cs typeface="Tahoma" panose="020B0604030504040204" pitchFamily="34" charset="0"/>
              </a:rPr>
              <a:t>NUMBER OF INJURED IN </a:t>
            </a:r>
            <a:r>
              <a:rPr lang="en-US" sz="2200" b="1" dirty="0">
                <a:latin typeface="Tahoma" panose="020B0604030504040204" pitchFamily="34" charset="0"/>
                <a:ea typeface="Tahoma" panose="020B0604030504040204" pitchFamily="34" charset="0"/>
                <a:cs typeface="Tahoma" panose="020B0604030504040204" pitchFamily="34" charset="0"/>
              </a:rPr>
              <a:t>DOMINICA</a:t>
            </a:r>
            <a:endParaRPr lang="en-PH" sz="2200" b="1" dirty="0">
              <a:latin typeface="Tahoma" panose="020B0604030504040204" pitchFamily="34" charset="0"/>
              <a:ea typeface="Tahoma" panose="020B0604030504040204" pitchFamily="34" charset="0"/>
              <a:cs typeface="Tahoma" panose="020B0604030504040204" pitchFamily="34" charset="0"/>
            </a:endParaRPr>
          </a:p>
        </p:txBody>
      </p:sp>
      <p:pic>
        <p:nvPicPr>
          <p:cNvPr id="10" name="Picture 9">
            <a:extLst>
              <a:ext uri="{FF2B5EF4-FFF2-40B4-BE49-F238E27FC236}">
                <a16:creationId xmlns:a16="http://schemas.microsoft.com/office/drawing/2014/main" id="{B840B356-42BE-331C-2E7F-9B83A104869B}"/>
              </a:ext>
            </a:extLst>
          </p:cNvPr>
          <p:cNvPicPr>
            <a:picLocks noChangeAspect="1"/>
          </p:cNvPicPr>
          <p:nvPr/>
        </p:nvPicPr>
        <p:blipFill>
          <a:blip r:embed="rId4" cstate="print">
            <a:duotone>
              <a:prstClr val="black"/>
              <a:schemeClr val="tx2">
                <a:tint val="45000"/>
                <a:satMod val="400000"/>
              </a:schemeClr>
            </a:duotone>
            <a:extLst>
              <a:ext uri="{BEBA8EAE-BF5A-486C-A8C5-ECC9F3942E4B}">
                <a14:imgProps xmlns:a14="http://schemas.microsoft.com/office/drawing/2010/main">
                  <a14:imgLayer r:embed="rId5">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5430930" y="7416878"/>
            <a:ext cx="1070583" cy="1070583"/>
          </a:xfrm>
          <a:prstGeom prst="rect">
            <a:avLst/>
          </a:prstGeom>
        </p:spPr>
      </p:pic>
      <p:pic>
        <p:nvPicPr>
          <p:cNvPr id="43" name="Picture 42">
            <a:extLst>
              <a:ext uri="{FF2B5EF4-FFF2-40B4-BE49-F238E27FC236}">
                <a16:creationId xmlns:a16="http://schemas.microsoft.com/office/drawing/2014/main" id="{F8A43F62-4A10-E748-0840-F6F03EC3112E}"/>
              </a:ext>
            </a:extLst>
          </p:cNvPr>
          <p:cNvPicPr>
            <a:picLocks noChangeAspect="1"/>
          </p:cNvPicPr>
          <p:nvPr/>
        </p:nvPicPr>
        <p:blipFill>
          <a:blip r:embed="rId4" cstate="print">
            <a:duotone>
              <a:prstClr val="black"/>
              <a:schemeClr val="tx2">
                <a:tint val="45000"/>
                <a:satMod val="400000"/>
              </a:schemeClr>
            </a:duotone>
            <a:extLst>
              <a:ext uri="{BEBA8EAE-BF5A-486C-A8C5-ECC9F3942E4B}">
                <a14:imgProps xmlns:a14="http://schemas.microsoft.com/office/drawing/2010/main">
                  <a14:imgLayer r:embed="rId5">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1697130" y="7421913"/>
            <a:ext cx="1070583" cy="1070583"/>
          </a:xfrm>
          <a:prstGeom prst="rect">
            <a:avLst/>
          </a:prstGeom>
        </p:spPr>
      </p:pic>
    </p:spTree>
    <p:extLst>
      <p:ext uri="{BB962C8B-B14F-4D97-AF65-F5344CB8AC3E}">
        <p14:creationId xmlns:p14="http://schemas.microsoft.com/office/powerpoint/2010/main" val="461210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0"/>
            <a:ext cx="4238625" cy="10287000"/>
          </a:xfrm>
          <a:custGeom>
            <a:avLst/>
            <a:gdLst/>
            <a:ahLst/>
            <a:cxnLst/>
            <a:rect l="l" t="t" r="r" b="b"/>
            <a:pathLst>
              <a:path w="4238625" h="10287000">
                <a:moveTo>
                  <a:pt x="4238624" y="10286999"/>
                </a:moveTo>
                <a:lnTo>
                  <a:pt x="0" y="10286999"/>
                </a:lnTo>
                <a:lnTo>
                  <a:pt x="0" y="0"/>
                </a:lnTo>
                <a:lnTo>
                  <a:pt x="4238624" y="0"/>
                </a:lnTo>
                <a:lnTo>
                  <a:pt x="4238624" y="10286999"/>
                </a:lnTo>
                <a:close/>
              </a:path>
            </a:pathLst>
          </a:custGeom>
          <a:solidFill>
            <a:srgbClr val="D5D5D5"/>
          </a:solidFill>
        </p:spPr>
        <p:txBody>
          <a:bodyPr wrap="square" lIns="0" tIns="0" rIns="0" bIns="0" rtlCol="0"/>
          <a:lstStyle/>
          <a:p>
            <a:endParaRPr dirty="0"/>
          </a:p>
        </p:txBody>
      </p:sp>
      <p:sp>
        <p:nvSpPr>
          <p:cNvPr id="4" name="object 4"/>
          <p:cNvSpPr txBox="1"/>
          <p:nvPr/>
        </p:nvSpPr>
        <p:spPr>
          <a:xfrm>
            <a:off x="1703813" y="1113246"/>
            <a:ext cx="830997" cy="7071254"/>
          </a:xfrm>
          <a:prstGeom prst="rect">
            <a:avLst/>
          </a:prstGeom>
        </p:spPr>
        <p:txBody>
          <a:bodyPr vert="vert270" wrap="square" lIns="0" tIns="13970" rIns="0" bIns="0" rtlCol="0">
            <a:spAutoFit/>
          </a:bodyPr>
          <a:lstStyle/>
          <a:p>
            <a:pPr marL="12700">
              <a:lnSpc>
                <a:spcPct val="100000"/>
              </a:lnSpc>
              <a:spcBef>
                <a:spcPts val="110"/>
              </a:spcBef>
            </a:pPr>
            <a:r>
              <a:rPr sz="5400" b="1" spc="-130" dirty="0">
                <a:solidFill>
                  <a:srgbClr val="FFFFFF"/>
                </a:solidFill>
                <a:latin typeface="Tahoma" panose="020B0604030504040204"/>
                <a:cs typeface="Tahoma" panose="020B0604030504040204"/>
              </a:rPr>
              <a:t>DID</a:t>
            </a:r>
            <a:r>
              <a:rPr sz="5400" b="1" spc="85" dirty="0">
                <a:solidFill>
                  <a:srgbClr val="FFFFFF"/>
                </a:solidFill>
                <a:latin typeface="Tahoma" panose="020B0604030504040204"/>
                <a:cs typeface="Tahoma" panose="020B0604030504040204"/>
              </a:rPr>
              <a:t> </a:t>
            </a:r>
            <a:r>
              <a:rPr sz="5400" b="1" spc="30" dirty="0">
                <a:solidFill>
                  <a:srgbClr val="FFFFFF"/>
                </a:solidFill>
                <a:latin typeface="Tahoma" panose="020B0604030504040204"/>
                <a:cs typeface="Tahoma" panose="020B0604030504040204"/>
              </a:rPr>
              <a:t>YOU</a:t>
            </a:r>
            <a:r>
              <a:rPr sz="5400" b="1" spc="85" dirty="0">
                <a:solidFill>
                  <a:srgbClr val="FFFFFF"/>
                </a:solidFill>
                <a:latin typeface="Tahoma" panose="020B0604030504040204"/>
                <a:cs typeface="Tahoma" panose="020B0604030504040204"/>
              </a:rPr>
              <a:t> </a:t>
            </a:r>
            <a:r>
              <a:rPr sz="5400" b="1" spc="40" dirty="0">
                <a:solidFill>
                  <a:srgbClr val="FFFFFF"/>
                </a:solidFill>
                <a:latin typeface="Tahoma" panose="020B0604030504040204"/>
                <a:cs typeface="Tahoma" panose="020B0604030504040204"/>
              </a:rPr>
              <a:t>KNOW?</a:t>
            </a:r>
            <a:endParaRPr sz="5400" dirty="0">
              <a:latin typeface="Tahoma" panose="020B0604030504040204"/>
              <a:cs typeface="Tahoma" panose="020B0604030504040204"/>
            </a:endParaRPr>
          </a:p>
        </p:txBody>
      </p:sp>
      <p:sp>
        <p:nvSpPr>
          <p:cNvPr id="5" name="object 5"/>
          <p:cNvSpPr txBox="1"/>
          <p:nvPr/>
        </p:nvSpPr>
        <p:spPr>
          <a:xfrm>
            <a:off x="11038205" y="3230213"/>
            <a:ext cx="6259195" cy="4260141"/>
          </a:xfrm>
          <a:prstGeom prst="rect">
            <a:avLst/>
          </a:prstGeom>
        </p:spPr>
        <p:txBody>
          <a:bodyPr vert="horz" wrap="square" lIns="0" tIns="12700" rIns="0" bIns="0" rtlCol="0">
            <a:spAutoFit/>
          </a:bodyPr>
          <a:lstStyle/>
          <a:p>
            <a:pPr marL="12700" algn="r">
              <a:lnSpc>
                <a:spcPct val="100000"/>
              </a:lnSpc>
              <a:spcBef>
                <a:spcPts val="100"/>
              </a:spcBef>
            </a:pPr>
            <a:r>
              <a:rPr lang="en-US" sz="27600" b="1" spc="-3015" dirty="0">
                <a:solidFill>
                  <a:schemeClr val="tx1">
                    <a:lumMod val="95000"/>
                    <a:lumOff val="5000"/>
                  </a:schemeClr>
                </a:solidFill>
                <a:uFill>
                  <a:solidFill>
                    <a:srgbClr val="F41723"/>
                  </a:solidFill>
                </a:uFill>
                <a:latin typeface="Verdana" panose="020B0604030504040204"/>
                <a:cs typeface="Verdana" panose="020B0604030504040204"/>
              </a:rPr>
              <a:t>20</a:t>
            </a:r>
            <a:endParaRPr sz="27600" b="1" dirty="0">
              <a:solidFill>
                <a:schemeClr val="tx1">
                  <a:lumMod val="95000"/>
                  <a:lumOff val="5000"/>
                </a:schemeClr>
              </a:solidFill>
              <a:latin typeface="Verdana" panose="020B0604030504040204"/>
              <a:cs typeface="Verdana" panose="020B0604030504040204"/>
            </a:endParaRPr>
          </a:p>
        </p:txBody>
      </p:sp>
      <p:sp>
        <p:nvSpPr>
          <p:cNvPr id="6" name="object 6"/>
          <p:cNvSpPr txBox="1"/>
          <p:nvPr/>
        </p:nvSpPr>
        <p:spPr>
          <a:xfrm>
            <a:off x="11353800" y="7723124"/>
            <a:ext cx="6005830" cy="1306576"/>
          </a:xfrm>
          <a:prstGeom prst="rect">
            <a:avLst/>
          </a:prstGeom>
        </p:spPr>
        <p:txBody>
          <a:bodyPr vert="horz" wrap="square" lIns="0" tIns="12700" rIns="0" bIns="0" rtlCol="0">
            <a:spAutoFit/>
          </a:bodyPr>
          <a:lstStyle/>
          <a:p>
            <a:pPr marL="12700" marR="5080" indent="918210" algn="r">
              <a:lnSpc>
                <a:spcPct val="107000"/>
              </a:lnSpc>
              <a:spcBef>
                <a:spcPts val="100"/>
              </a:spcBef>
            </a:pPr>
            <a:r>
              <a:rPr lang="en-US" sz="2700" b="1" dirty="0">
                <a:solidFill>
                  <a:schemeClr val="tx1">
                    <a:lumMod val="95000"/>
                    <a:lumOff val="5000"/>
                  </a:schemeClr>
                </a:solidFill>
                <a:latin typeface="Tahoma" panose="020B0604030504040204"/>
                <a:cs typeface="Tahoma" panose="020B0604030504040204"/>
              </a:rPr>
              <a:t>Twenty tropical cyclones pass through the Philippine Area of Responsibility per year</a:t>
            </a:r>
            <a:endParaRPr lang="en-US" sz="2700" dirty="0">
              <a:solidFill>
                <a:schemeClr val="tx1">
                  <a:lumMod val="95000"/>
                  <a:lumOff val="5000"/>
                </a:schemeClr>
              </a:solidFill>
              <a:latin typeface="Tahoma" panose="020B0604030504040204"/>
              <a:cs typeface="Tahoma" panose="020B0604030504040204"/>
            </a:endParaRPr>
          </a:p>
        </p:txBody>
      </p:sp>
      <p:sp>
        <p:nvSpPr>
          <p:cNvPr id="7" name="object 7"/>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8" name="object 8"/>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9" name="object 9"/>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10" name="object 10"/>
          <p:cNvSpPr/>
          <p:nvPr/>
        </p:nvSpPr>
        <p:spPr>
          <a:xfrm>
            <a:off x="928371" y="1"/>
            <a:ext cx="3643630" cy="9461498"/>
          </a:xfrm>
          <a:custGeom>
            <a:avLst/>
            <a:gdLst/>
            <a:ahLst/>
            <a:cxnLst/>
            <a:rect l="l" t="t" r="r" b="b"/>
            <a:pathLst>
              <a:path w="3526790" h="9419590">
                <a:moveTo>
                  <a:pt x="690168" y="9256509"/>
                </a:moveTo>
                <a:lnTo>
                  <a:pt x="543585" y="9107081"/>
                </a:lnTo>
                <a:lnTo>
                  <a:pt x="538530" y="9101925"/>
                </a:lnTo>
                <a:lnTo>
                  <a:pt x="530606" y="9101925"/>
                </a:lnTo>
                <a:lnTo>
                  <a:pt x="525856" y="9107081"/>
                </a:lnTo>
                <a:lnTo>
                  <a:pt x="523328" y="9109672"/>
                </a:lnTo>
                <a:lnTo>
                  <a:pt x="522058" y="9112898"/>
                </a:lnTo>
                <a:lnTo>
                  <a:pt x="522058" y="9119349"/>
                </a:lnTo>
                <a:lnTo>
                  <a:pt x="523328" y="9122575"/>
                </a:lnTo>
                <a:lnTo>
                  <a:pt x="645528" y="9247467"/>
                </a:lnTo>
                <a:lnTo>
                  <a:pt x="5702" y="9247467"/>
                </a:lnTo>
                <a:lnTo>
                  <a:pt x="0" y="9253283"/>
                </a:lnTo>
                <a:lnTo>
                  <a:pt x="0" y="9267482"/>
                </a:lnTo>
                <a:lnTo>
                  <a:pt x="5702" y="9273286"/>
                </a:lnTo>
                <a:lnTo>
                  <a:pt x="645528" y="9273286"/>
                </a:lnTo>
                <a:lnTo>
                  <a:pt x="520484" y="9400756"/>
                </a:lnTo>
                <a:lnTo>
                  <a:pt x="520484" y="9408820"/>
                </a:lnTo>
                <a:lnTo>
                  <a:pt x="530606" y="9419158"/>
                </a:lnTo>
                <a:lnTo>
                  <a:pt x="538530" y="9419158"/>
                </a:lnTo>
                <a:lnTo>
                  <a:pt x="690168" y="9264574"/>
                </a:lnTo>
                <a:lnTo>
                  <a:pt x="690168" y="9256509"/>
                </a:lnTo>
                <a:close/>
              </a:path>
              <a:path w="3526790" h="9419590">
                <a:moveTo>
                  <a:pt x="3515626" y="0"/>
                </a:moveTo>
                <a:lnTo>
                  <a:pt x="3365119" y="0"/>
                </a:lnTo>
                <a:lnTo>
                  <a:pt x="3207232" y="158686"/>
                </a:lnTo>
                <a:lnTo>
                  <a:pt x="3049346" y="0"/>
                </a:lnTo>
                <a:lnTo>
                  <a:pt x="2898838" y="0"/>
                </a:lnTo>
                <a:lnTo>
                  <a:pt x="3056725" y="158686"/>
                </a:lnTo>
                <a:lnTo>
                  <a:pt x="3207232" y="309943"/>
                </a:lnTo>
                <a:lnTo>
                  <a:pt x="3515626" y="0"/>
                </a:lnTo>
                <a:close/>
              </a:path>
              <a:path w="3526790" h="9419590">
                <a:moveTo>
                  <a:pt x="3526320" y="1822107"/>
                </a:moveTo>
                <a:lnTo>
                  <a:pt x="3451072" y="1746478"/>
                </a:lnTo>
                <a:lnTo>
                  <a:pt x="3207232" y="1991550"/>
                </a:lnTo>
                <a:lnTo>
                  <a:pt x="2963392" y="1746478"/>
                </a:lnTo>
                <a:lnTo>
                  <a:pt x="2888145" y="1822107"/>
                </a:lnTo>
                <a:lnTo>
                  <a:pt x="3207232" y="2142807"/>
                </a:lnTo>
                <a:lnTo>
                  <a:pt x="3526320" y="1822107"/>
                </a:lnTo>
                <a:close/>
              </a:path>
              <a:path w="3526790" h="9419590">
                <a:moveTo>
                  <a:pt x="3526320" y="1363903"/>
                </a:moveTo>
                <a:lnTo>
                  <a:pt x="3451072" y="1288275"/>
                </a:lnTo>
                <a:lnTo>
                  <a:pt x="3207232" y="1533334"/>
                </a:lnTo>
                <a:lnTo>
                  <a:pt x="2963392" y="1288275"/>
                </a:lnTo>
                <a:lnTo>
                  <a:pt x="2888145" y="1363903"/>
                </a:lnTo>
                <a:lnTo>
                  <a:pt x="3207232" y="1684591"/>
                </a:lnTo>
                <a:lnTo>
                  <a:pt x="3526320" y="1363903"/>
                </a:lnTo>
                <a:close/>
              </a:path>
              <a:path w="3526790" h="9419590">
                <a:moveTo>
                  <a:pt x="3526320" y="905687"/>
                </a:moveTo>
                <a:lnTo>
                  <a:pt x="3451072" y="830046"/>
                </a:lnTo>
                <a:lnTo>
                  <a:pt x="3207232" y="1075118"/>
                </a:lnTo>
                <a:lnTo>
                  <a:pt x="2963392" y="830046"/>
                </a:lnTo>
                <a:lnTo>
                  <a:pt x="2888145" y="905687"/>
                </a:lnTo>
                <a:lnTo>
                  <a:pt x="3207232" y="1226375"/>
                </a:lnTo>
                <a:lnTo>
                  <a:pt x="3526320" y="905687"/>
                </a:lnTo>
                <a:close/>
              </a:path>
              <a:path w="3526790" h="9419590">
                <a:moveTo>
                  <a:pt x="3526320" y="447459"/>
                </a:moveTo>
                <a:lnTo>
                  <a:pt x="3451072" y="371830"/>
                </a:lnTo>
                <a:lnTo>
                  <a:pt x="3207232" y="616902"/>
                </a:lnTo>
                <a:lnTo>
                  <a:pt x="2963392" y="371830"/>
                </a:lnTo>
                <a:lnTo>
                  <a:pt x="2888145" y="447459"/>
                </a:lnTo>
                <a:lnTo>
                  <a:pt x="3207232" y="768159"/>
                </a:lnTo>
                <a:lnTo>
                  <a:pt x="3526320" y="447459"/>
                </a:lnTo>
                <a:close/>
              </a:path>
            </a:pathLst>
          </a:custGeom>
          <a:solidFill>
            <a:schemeClr val="tx1">
              <a:lumMod val="75000"/>
              <a:lumOff val="25000"/>
            </a:schemeClr>
          </a:solidFill>
        </p:spPr>
        <p:txBody>
          <a:bodyPr wrap="square" lIns="0" tIns="0" rIns="0" bIns="0" rtlCol="0"/>
          <a:lstStyle/>
          <a:p>
            <a:endParaRPr dirty="0"/>
          </a:p>
        </p:txBody>
      </p:sp>
      <p:sp>
        <p:nvSpPr>
          <p:cNvPr id="11" name="object 6"/>
          <p:cNvSpPr txBox="1"/>
          <p:nvPr/>
        </p:nvSpPr>
        <p:spPr>
          <a:xfrm>
            <a:off x="13974127" y="6819900"/>
            <a:ext cx="3385503" cy="437684"/>
          </a:xfrm>
          <a:prstGeom prst="rect">
            <a:avLst/>
          </a:prstGeom>
        </p:spPr>
        <p:txBody>
          <a:bodyPr vert="horz" wrap="square" lIns="0" tIns="12700" rIns="0" bIns="0" rtlCol="0">
            <a:spAutoFit/>
          </a:bodyPr>
          <a:lstStyle/>
          <a:p>
            <a:pPr marL="12700" marR="5080" indent="918210">
              <a:lnSpc>
                <a:spcPct val="107000"/>
              </a:lnSpc>
              <a:spcBef>
                <a:spcPts val="100"/>
              </a:spcBef>
            </a:pPr>
            <a:r>
              <a:rPr lang="en-US" sz="2700" b="1" dirty="0">
                <a:solidFill>
                  <a:schemeClr val="tx1">
                    <a:lumMod val="95000"/>
                    <a:lumOff val="5000"/>
                  </a:schemeClr>
                </a:solidFill>
                <a:cs typeface="Tahoma" panose="020B0604030504040204"/>
              </a:rPr>
              <a:t>APPROXIMATELY</a:t>
            </a:r>
            <a:endParaRPr sz="2700" dirty="0">
              <a:solidFill>
                <a:schemeClr val="tx1">
                  <a:lumMod val="95000"/>
                  <a:lumOff val="5000"/>
                </a:schemeClr>
              </a:solidFill>
              <a:cs typeface="Tahoma" panose="020B060403050404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ADAFB4B1-1874-C6C9-ADAA-EDBD8B2DCDD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23710" y="342901"/>
            <a:ext cx="11635536" cy="6915150"/>
          </a:xfrm>
          <a:prstGeom prst="rect">
            <a:avLst/>
          </a:prstGeom>
          <a:ln w="38100">
            <a:solidFill>
              <a:schemeClr val="tx1"/>
            </a:solidFill>
          </a:ln>
        </p:spPr>
      </p:pic>
      <p:pic>
        <p:nvPicPr>
          <p:cNvPr id="6" name="Picture 5">
            <a:extLst>
              <a:ext uri="{FF2B5EF4-FFF2-40B4-BE49-F238E27FC236}">
                <a16:creationId xmlns:a16="http://schemas.microsoft.com/office/drawing/2014/main" id="{4D992D5A-C379-3824-3494-597F65A3994D}"/>
              </a:ext>
            </a:extLst>
          </p:cNvPr>
          <p:cNvPicPr>
            <a:picLocks noChangeAspect="1"/>
          </p:cNvPicPr>
          <p:nvPr/>
        </p:nvPicPr>
        <p:blipFill rotWithShape="1">
          <a:blip r:embed="rId3"/>
          <a:srcRect l="10076" t="27090" r="66515" b="46224"/>
          <a:stretch/>
        </p:blipFill>
        <p:spPr>
          <a:xfrm>
            <a:off x="6123710" y="7427556"/>
            <a:ext cx="5458689" cy="2745144"/>
          </a:xfrm>
          <a:prstGeom prst="rect">
            <a:avLst/>
          </a:prstGeom>
          <a:ln w="38100">
            <a:solidFill>
              <a:schemeClr val="tx1"/>
            </a:solidFill>
          </a:ln>
        </p:spPr>
      </p:pic>
      <p:sp>
        <p:nvSpPr>
          <p:cNvPr id="33" name="Rectangle 32">
            <a:extLst>
              <a:ext uri="{FF2B5EF4-FFF2-40B4-BE49-F238E27FC236}">
                <a16:creationId xmlns:a16="http://schemas.microsoft.com/office/drawing/2014/main" id="{EECC5E57-18E3-C313-B9F2-D07849FE0CC1}"/>
              </a:ext>
            </a:extLst>
          </p:cNvPr>
          <p:cNvSpPr/>
          <p:nvPr/>
        </p:nvSpPr>
        <p:spPr>
          <a:xfrm>
            <a:off x="11887201" y="7427556"/>
            <a:ext cx="5872046" cy="274514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4" name="TextBox 33">
            <a:extLst>
              <a:ext uri="{FF2B5EF4-FFF2-40B4-BE49-F238E27FC236}">
                <a16:creationId xmlns:a16="http://schemas.microsoft.com/office/drawing/2014/main" id="{94694FF0-2CF1-4B5E-397E-4735437C280E}"/>
              </a:ext>
            </a:extLst>
          </p:cNvPr>
          <p:cNvSpPr txBox="1"/>
          <p:nvPr/>
        </p:nvSpPr>
        <p:spPr>
          <a:xfrm>
            <a:off x="12424086" y="7802093"/>
            <a:ext cx="4798276"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20202593.0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48C13481-F39D-E765-21F4-7A538C943D90}"/>
              </a:ext>
            </a:extLst>
          </p:cNvPr>
          <p:cNvSpPr txBox="1"/>
          <p:nvPr/>
        </p:nvSpPr>
        <p:spPr>
          <a:xfrm>
            <a:off x="12536642" y="8817756"/>
            <a:ext cx="4573164" cy="1015663"/>
          </a:xfrm>
          <a:prstGeom prst="rect">
            <a:avLst/>
          </a:prstGeom>
          <a:noFill/>
        </p:spPr>
        <p:txBody>
          <a:bodyPr wrap="square" rtlCol="0">
            <a:spAutoFit/>
          </a:bodyPr>
          <a:lstStyle/>
          <a:p>
            <a:pPr algn="ctr"/>
            <a:r>
              <a:rPr lang="en-US" sz="2400" b="1" dirty="0">
                <a:latin typeface="Tahoma" panose="020B0604030504040204" pitchFamily="34" charset="0"/>
                <a:ea typeface="Tahoma" panose="020B0604030504040204" pitchFamily="34" charset="0"/>
                <a:cs typeface="Tahoma" panose="020B0604030504040204" pitchFamily="34" charset="0"/>
              </a:rPr>
              <a:t>TOTAL AFFECTED INDIVIDUALS IN </a:t>
            </a:r>
            <a:r>
              <a:rPr lang="en-US" sz="3600" b="1" dirty="0">
                <a:latin typeface="Tahoma" panose="020B0604030504040204" pitchFamily="34" charset="0"/>
                <a:ea typeface="Tahoma" panose="020B0604030504040204" pitchFamily="34" charset="0"/>
                <a:cs typeface="Tahoma" panose="020B0604030504040204" pitchFamily="34" charset="0"/>
              </a:rPr>
              <a:t>CUBA</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0997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4" name="Picture 33">
            <a:extLst>
              <a:ext uri="{FF2B5EF4-FFF2-40B4-BE49-F238E27FC236}">
                <a16:creationId xmlns:a16="http://schemas.microsoft.com/office/drawing/2014/main" id="{EEA025B3-3E6D-E7C8-1579-CE27CDAA23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817465" y="265646"/>
            <a:ext cx="8355735" cy="9593603"/>
          </a:xfrm>
          <a:prstGeom prst="rect">
            <a:avLst/>
          </a:prstGeom>
          <a:ln w="38100">
            <a:solidFill>
              <a:schemeClr val="tx1"/>
            </a:solidFill>
          </a:ln>
        </p:spPr>
      </p:pic>
      <p:pic>
        <p:nvPicPr>
          <p:cNvPr id="6" name="Picture 5">
            <a:extLst>
              <a:ext uri="{FF2B5EF4-FFF2-40B4-BE49-F238E27FC236}">
                <a16:creationId xmlns:a16="http://schemas.microsoft.com/office/drawing/2014/main" id="{0BAFD56F-4425-8381-3D46-926839AADEE4}"/>
              </a:ext>
            </a:extLst>
          </p:cNvPr>
          <p:cNvPicPr>
            <a:picLocks noChangeAspect="1"/>
          </p:cNvPicPr>
          <p:nvPr/>
        </p:nvPicPr>
        <p:blipFill rotWithShape="1">
          <a:blip r:embed="rId3"/>
          <a:srcRect l="10404" t="15926" r="67348" b="32881"/>
          <a:stretch/>
        </p:blipFill>
        <p:spPr>
          <a:xfrm>
            <a:off x="14401800" y="265645"/>
            <a:ext cx="3655325" cy="6243353"/>
          </a:xfrm>
          <a:prstGeom prst="rect">
            <a:avLst/>
          </a:prstGeom>
          <a:ln w="38100">
            <a:solidFill>
              <a:schemeClr val="tx1"/>
            </a:solidFill>
          </a:ln>
        </p:spPr>
      </p:pic>
      <p:sp>
        <p:nvSpPr>
          <p:cNvPr id="38" name="Rectangle 37">
            <a:extLst>
              <a:ext uri="{FF2B5EF4-FFF2-40B4-BE49-F238E27FC236}">
                <a16:creationId xmlns:a16="http://schemas.microsoft.com/office/drawing/2014/main" id="{C980918D-4C19-DF2A-5F15-38F9D50847AA}"/>
              </a:ext>
            </a:extLst>
          </p:cNvPr>
          <p:cNvSpPr/>
          <p:nvPr/>
        </p:nvSpPr>
        <p:spPr>
          <a:xfrm>
            <a:off x="14390427" y="6699807"/>
            <a:ext cx="3666698" cy="315944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55BACF06-B3B8-99B6-A975-2304FF5E3C35}"/>
              </a:ext>
            </a:extLst>
          </p:cNvPr>
          <p:cNvSpPr txBox="1"/>
          <p:nvPr/>
        </p:nvSpPr>
        <p:spPr>
          <a:xfrm>
            <a:off x="14548512" y="7319793"/>
            <a:ext cx="3350525" cy="1446550"/>
          </a:xfrm>
          <a:prstGeom prst="rect">
            <a:avLst/>
          </a:prstGeom>
          <a:noFill/>
        </p:spPr>
        <p:txBody>
          <a:bodyPr wrap="square" rtlCol="0">
            <a:spAutoFit/>
          </a:bodyPr>
          <a:lstStyle/>
          <a:p>
            <a:pPr algn="ctr"/>
            <a:r>
              <a:rPr lang="en-US" sz="4400" b="1" dirty="0">
                <a:latin typeface="Tahoma" panose="020B0604030504040204" pitchFamily="34" charset="0"/>
                <a:ea typeface="Tahoma" panose="020B0604030504040204" pitchFamily="34" charset="0"/>
                <a:cs typeface="Tahoma" panose="020B0604030504040204" pitchFamily="34" charset="0"/>
              </a:rPr>
              <a:t>Saint Kitts and Nevis</a:t>
            </a:r>
            <a:endParaRPr lang="en-PH" sz="44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EFC25E18-769C-7104-C484-9CCAA50785A2}"/>
              </a:ext>
            </a:extLst>
          </p:cNvPr>
          <p:cNvSpPr txBox="1"/>
          <p:nvPr/>
        </p:nvSpPr>
        <p:spPr>
          <a:xfrm>
            <a:off x="14848299" y="8730831"/>
            <a:ext cx="2750950" cy="646331"/>
          </a:xfrm>
          <a:prstGeom prst="rect">
            <a:avLst/>
          </a:prstGeom>
          <a:noFill/>
        </p:spPr>
        <p:txBody>
          <a:bodyPr wrap="square" rtlCol="0">
            <a:spAutoFit/>
          </a:bodyPr>
          <a:lstStyle/>
          <a:p>
            <a:pPr algn="ctr"/>
            <a:r>
              <a:rPr lang="en-US" b="1" dirty="0">
                <a:latin typeface="Century Gothic" panose="020B0502020202020204" pitchFamily="34" charset="0"/>
                <a:cs typeface="Times New Roman" panose="02020603050405020304" pitchFamily="18" charset="0"/>
              </a:rPr>
              <a:t>Lowest Number of Total Deaths </a:t>
            </a:r>
            <a:endParaRPr lang="en-PH" b="1"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32" name="Picture 31">
            <a:extLst>
              <a:ext uri="{FF2B5EF4-FFF2-40B4-BE49-F238E27FC236}">
                <a16:creationId xmlns:a16="http://schemas.microsoft.com/office/drawing/2014/main" id="{88F2CB68-B34B-AB87-9668-0087475C77D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8821" y="312157"/>
            <a:ext cx="11605779" cy="7193543"/>
          </a:xfrm>
          <a:prstGeom prst="rect">
            <a:avLst/>
          </a:prstGeom>
          <a:ln w="38100">
            <a:solidFill>
              <a:schemeClr val="tx1"/>
            </a:solidFill>
          </a:ln>
        </p:spPr>
      </p:pic>
      <p:pic>
        <p:nvPicPr>
          <p:cNvPr id="6" name="Picture 5">
            <a:extLst>
              <a:ext uri="{FF2B5EF4-FFF2-40B4-BE49-F238E27FC236}">
                <a16:creationId xmlns:a16="http://schemas.microsoft.com/office/drawing/2014/main" id="{CE8A3D1B-DC85-93FE-639D-40CECAC02A50}"/>
              </a:ext>
            </a:extLst>
          </p:cNvPr>
          <p:cNvPicPr>
            <a:picLocks noChangeAspect="1"/>
          </p:cNvPicPr>
          <p:nvPr/>
        </p:nvPicPr>
        <p:blipFill rotWithShape="1">
          <a:blip r:embed="rId3"/>
          <a:srcRect l="17083" t="28518" r="56250" b="47568"/>
          <a:stretch/>
        </p:blipFill>
        <p:spPr>
          <a:xfrm>
            <a:off x="6136311" y="7664355"/>
            <a:ext cx="5966979" cy="2459975"/>
          </a:xfrm>
          <a:prstGeom prst="rect">
            <a:avLst/>
          </a:prstGeom>
          <a:ln w="38100">
            <a:solidFill>
              <a:schemeClr val="tx1"/>
            </a:solidFill>
          </a:ln>
        </p:spPr>
      </p:pic>
      <p:sp>
        <p:nvSpPr>
          <p:cNvPr id="33" name="Rectangle 32">
            <a:extLst>
              <a:ext uri="{FF2B5EF4-FFF2-40B4-BE49-F238E27FC236}">
                <a16:creationId xmlns:a16="http://schemas.microsoft.com/office/drawing/2014/main" id="{2B4D5518-08CB-63BC-AE91-A9583B54F410}"/>
              </a:ext>
            </a:extLst>
          </p:cNvPr>
          <p:cNvSpPr/>
          <p:nvPr/>
        </p:nvSpPr>
        <p:spPr>
          <a:xfrm>
            <a:off x="12344400" y="7658100"/>
            <a:ext cx="5410200" cy="2459975"/>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5" name="TextBox 34">
            <a:extLst>
              <a:ext uri="{FF2B5EF4-FFF2-40B4-BE49-F238E27FC236}">
                <a16:creationId xmlns:a16="http://schemas.microsoft.com/office/drawing/2014/main" id="{EE0D71FF-F4D2-3E90-898A-DF9DA27E12EC}"/>
              </a:ext>
            </a:extLst>
          </p:cNvPr>
          <p:cNvSpPr txBox="1"/>
          <p:nvPr/>
        </p:nvSpPr>
        <p:spPr>
          <a:xfrm>
            <a:off x="13674025" y="7886700"/>
            <a:ext cx="2750950" cy="1015663"/>
          </a:xfrm>
          <a:prstGeom prst="rect">
            <a:avLst/>
          </a:prstGeom>
          <a:noFill/>
        </p:spPr>
        <p:txBody>
          <a:bodyPr wrap="square" rtlCol="0">
            <a:spAutoFit/>
          </a:bodyPr>
          <a:lstStyle/>
          <a:p>
            <a:pPr algn="ctr"/>
            <a:r>
              <a:rPr lang="en-US" sz="6000" b="1" dirty="0">
                <a:latin typeface="Century Gothic" panose="020B0502020202020204" pitchFamily="34" charset="0"/>
                <a:cs typeface="Times New Roman" panose="02020603050405020304" pitchFamily="18" charset="0"/>
              </a:rPr>
              <a:t>USA</a:t>
            </a:r>
            <a:endParaRPr lang="en-PH" sz="6000"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E11E5A28-E7B5-4835-3BAA-2C3EAD89726A}"/>
              </a:ext>
            </a:extLst>
          </p:cNvPr>
          <p:cNvSpPr txBox="1"/>
          <p:nvPr/>
        </p:nvSpPr>
        <p:spPr>
          <a:xfrm>
            <a:off x="12839700" y="8845600"/>
            <a:ext cx="4419600" cy="1138773"/>
          </a:xfrm>
          <a:prstGeom prst="rect">
            <a:avLst/>
          </a:prstGeom>
          <a:noFill/>
        </p:spPr>
        <p:txBody>
          <a:bodyPr wrap="square" rtlCol="0">
            <a:spAutoFit/>
          </a:bodyPr>
          <a:lstStyle/>
          <a:p>
            <a:pPr algn="ctr"/>
            <a:r>
              <a:rPr lang="en-US" sz="2000" b="1" dirty="0">
                <a:latin typeface="Century Gothic" panose="020B0502020202020204" pitchFamily="34" charset="0"/>
                <a:cs typeface="Times New Roman" panose="02020603050405020304" pitchFamily="18" charset="0"/>
              </a:rPr>
              <a:t>MOST AFFECTED COUNTRY HAVING MORE THAN </a:t>
            </a:r>
            <a:r>
              <a:rPr lang="en-US" sz="2800" b="1" dirty="0">
                <a:latin typeface="Century Gothic" panose="020B0502020202020204" pitchFamily="34" charset="0"/>
                <a:cs typeface="Times New Roman" panose="02020603050405020304" pitchFamily="18" charset="0"/>
              </a:rPr>
              <a:t>700</a:t>
            </a:r>
            <a:r>
              <a:rPr lang="en-US" sz="2000" b="1" dirty="0">
                <a:latin typeface="Century Gothic" panose="020B0502020202020204" pitchFamily="34" charset="0"/>
                <a:cs typeface="Times New Roman" panose="02020603050405020304" pitchFamily="18" charset="0"/>
              </a:rPr>
              <a:t> BILLION TOTAL COST OF DAMAGES</a:t>
            </a:r>
            <a:endParaRPr lang="en-PH" sz="2000" b="1"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26" name="Picture 25">
            <a:extLst>
              <a:ext uri="{FF2B5EF4-FFF2-40B4-BE49-F238E27FC236}">
                <a16:creationId xmlns:a16="http://schemas.microsoft.com/office/drawing/2014/main" id="{BF863E5E-6F19-1A99-848F-52FB6C56780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02800" y="174512"/>
            <a:ext cx="12121200" cy="6920848"/>
          </a:xfrm>
          <a:prstGeom prst="rect">
            <a:avLst/>
          </a:prstGeom>
          <a:ln w="38100">
            <a:solidFill>
              <a:schemeClr val="tx1"/>
            </a:solidFill>
          </a:ln>
        </p:spPr>
      </p:pic>
      <p:sp>
        <p:nvSpPr>
          <p:cNvPr id="33" name="Rectangle 32">
            <a:extLst>
              <a:ext uri="{FF2B5EF4-FFF2-40B4-BE49-F238E27FC236}">
                <a16:creationId xmlns:a16="http://schemas.microsoft.com/office/drawing/2014/main" id="{33F3C8F9-A963-CAF7-52EC-13793D9AD99D}"/>
              </a:ext>
            </a:extLst>
          </p:cNvPr>
          <p:cNvSpPr/>
          <p:nvPr/>
        </p:nvSpPr>
        <p:spPr>
          <a:xfrm>
            <a:off x="5928177" y="7277100"/>
            <a:ext cx="5832000" cy="2820079"/>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4" name="TextBox 33">
            <a:extLst>
              <a:ext uri="{FF2B5EF4-FFF2-40B4-BE49-F238E27FC236}">
                <a16:creationId xmlns:a16="http://schemas.microsoft.com/office/drawing/2014/main" id="{2DAB5207-9910-F5A1-5252-A07E3C5BAE75}"/>
              </a:ext>
            </a:extLst>
          </p:cNvPr>
          <p:cNvSpPr txBox="1"/>
          <p:nvPr/>
        </p:nvSpPr>
        <p:spPr>
          <a:xfrm>
            <a:off x="6314646" y="7319308"/>
            <a:ext cx="5008308" cy="1938992"/>
          </a:xfrm>
          <a:prstGeom prst="rect">
            <a:avLst/>
          </a:prstGeom>
          <a:noFill/>
        </p:spPr>
        <p:txBody>
          <a:bodyPr wrap="square" rtlCol="0">
            <a:spAutoFit/>
          </a:bodyPr>
          <a:lstStyle/>
          <a:p>
            <a:pPr algn="ctr"/>
            <a:r>
              <a:rPr lang="en-US" sz="4000" b="1" dirty="0">
                <a:latin typeface="Century Gothic" panose="020B0502020202020204" pitchFamily="34" charset="0"/>
                <a:cs typeface="Times New Roman" panose="02020603050405020304" pitchFamily="18" charset="0"/>
              </a:rPr>
              <a:t>Virgin Islands, Venezuela, and Saint Barthelemy </a:t>
            </a:r>
            <a:endParaRPr lang="en-PH" sz="4000" b="1" dirty="0">
              <a:latin typeface="Century Gothic" panose="020B050202020202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6E1A00B-1259-8D06-D784-8BFF316D5734}"/>
              </a:ext>
            </a:extLst>
          </p:cNvPr>
          <p:cNvSpPr txBox="1"/>
          <p:nvPr/>
        </p:nvSpPr>
        <p:spPr>
          <a:xfrm>
            <a:off x="6629400" y="9312414"/>
            <a:ext cx="4419600" cy="707886"/>
          </a:xfrm>
          <a:prstGeom prst="rect">
            <a:avLst/>
          </a:prstGeom>
          <a:noFill/>
        </p:spPr>
        <p:txBody>
          <a:bodyPr wrap="square" rtlCol="0">
            <a:spAutoFit/>
          </a:bodyPr>
          <a:lstStyle/>
          <a:p>
            <a:pPr algn="ctr"/>
            <a:r>
              <a:rPr lang="en-US" sz="2000" b="1" dirty="0">
                <a:latin typeface="Century Gothic" panose="020B0502020202020204" pitchFamily="34" charset="0"/>
                <a:cs typeface="Times New Roman" panose="02020603050405020304" pitchFamily="18" charset="0"/>
              </a:rPr>
              <a:t>No Record of Total Cost of Damages</a:t>
            </a:r>
            <a:endParaRPr lang="en-PH" sz="2000" b="1" dirty="0">
              <a:latin typeface="Century Gothic" panose="020B050202020202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4956E450-ED02-C60B-C6CC-266DB3ACD8CD}"/>
              </a:ext>
            </a:extLst>
          </p:cNvPr>
          <p:cNvPicPr>
            <a:picLocks noChangeAspect="1"/>
          </p:cNvPicPr>
          <p:nvPr/>
        </p:nvPicPr>
        <p:blipFill rotWithShape="1">
          <a:blip r:embed="rId3"/>
          <a:srcRect l="16667" t="35926" r="55000" b="40859"/>
          <a:stretch/>
        </p:blipFill>
        <p:spPr>
          <a:xfrm>
            <a:off x="12049554" y="7292409"/>
            <a:ext cx="5949565" cy="2820079"/>
          </a:xfrm>
          <a:prstGeom prst="rect">
            <a:avLst/>
          </a:prstGeom>
          <a:ln w="38100">
            <a:solidFill>
              <a:schemeClr val="tx1"/>
            </a:solidFill>
          </a:ln>
        </p:spPr>
      </p:pic>
    </p:spTree>
    <p:extLst>
      <p:ext uri="{BB962C8B-B14F-4D97-AF65-F5344CB8AC3E}">
        <p14:creationId xmlns:p14="http://schemas.microsoft.com/office/powerpoint/2010/main" val="2828510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4076700"/>
            <a:ext cx="4993800" cy="992209"/>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52197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52897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5624657"/>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6023908"/>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5685350"/>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606953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Rectangle 19"/>
          <p:cNvSpPr/>
          <p:nvPr/>
        </p:nvSpPr>
        <p:spPr>
          <a:xfrm>
            <a:off x="961189" y="6438900"/>
            <a:ext cx="4270713" cy="31219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4</a:t>
            </a:r>
          </a:p>
        </p:txBody>
      </p:sp>
      <p:sp>
        <p:nvSpPr>
          <p:cNvPr id="21" name="Arrow: Chevron 20"/>
          <p:cNvSpPr/>
          <p:nvPr/>
        </p:nvSpPr>
        <p:spPr>
          <a:xfrm>
            <a:off x="721567" y="650899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2" name="Rectangle 21"/>
          <p:cNvSpPr/>
          <p:nvPr/>
        </p:nvSpPr>
        <p:spPr>
          <a:xfrm>
            <a:off x="961189" y="6843857"/>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5</a:t>
            </a:r>
          </a:p>
        </p:txBody>
      </p:sp>
      <p:sp>
        <p:nvSpPr>
          <p:cNvPr id="27" name="Arrow: Chevron 26"/>
          <p:cNvSpPr/>
          <p:nvPr/>
        </p:nvSpPr>
        <p:spPr>
          <a:xfrm>
            <a:off x="721567" y="6904550"/>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E90F114E-C32D-5FC3-CE4D-2D4980047ACA}"/>
              </a:ext>
            </a:extLst>
          </p:cNvPr>
          <p:cNvPicPr>
            <a:picLocks noChangeAspect="1"/>
          </p:cNvPicPr>
          <p:nvPr/>
        </p:nvPicPr>
        <p:blipFill rotWithShape="1">
          <a:blip r:embed="rId2"/>
          <a:srcRect l="15417" t="35926" r="47083" b="22592"/>
          <a:stretch/>
        </p:blipFill>
        <p:spPr>
          <a:xfrm>
            <a:off x="7239000" y="2133791"/>
            <a:ext cx="9434306" cy="587023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7268825"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3" name="object 3"/>
          <p:cNvSpPr/>
          <p:nvPr/>
        </p:nvSpPr>
        <p:spPr>
          <a:xfrm>
            <a:off x="17268825"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4" name="object 4"/>
          <p:cNvSpPr/>
          <p:nvPr/>
        </p:nvSpPr>
        <p:spPr>
          <a:xfrm>
            <a:off x="17268825"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5" name="object 5"/>
          <p:cNvSpPr/>
          <p:nvPr/>
        </p:nvSpPr>
        <p:spPr>
          <a:xfrm>
            <a:off x="17268825"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6" name="object 6"/>
          <p:cNvSpPr/>
          <p:nvPr/>
        </p:nvSpPr>
        <p:spPr>
          <a:xfrm>
            <a:off x="17279511"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7" name="object 7"/>
          <p:cNvSpPr/>
          <p:nvPr/>
        </p:nvSpPr>
        <p:spPr>
          <a:xfrm>
            <a:off x="4677375" y="6949106"/>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1" name="object 11"/>
          <p:cNvSpPr/>
          <p:nvPr/>
        </p:nvSpPr>
        <p:spPr>
          <a:xfrm>
            <a:off x="13535626" y="7168181"/>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8" name="object 9"/>
          <p:cNvSpPr txBox="1">
            <a:spLocks noGrp="1"/>
          </p:cNvSpPr>
          <p:nvPr>
            <p:ph type="title"/>
          </p:nvPr>
        </p:nvSpPr>
        <p:spPr>
          <a:xfrm>
            <a:off x="4152900" y="2605614"/>
            <a:ext cx="9982200" cy="1266372"/>
          </a:xfrm>
          <a:prstGeom prst="rect">
            <a:avLst/>
          </a:prstGeom>
        </p:spPr>
        <p:txBody>
          <a:bodyPr vert="horz" wrap="square" lIns="0" tIns="136525" rIns="0" bIns="0" rtlCol="0">
            <a:spAutoFit/>
          </a:bodyPr>
          <a:lstStyle/>
          <a:p>
            <a:pPr marL="12700" marR="5080">
              <a:lnSpc>
                <a:spcPts val="8780"/>
              </a:lnSpc>
              <a:spcBef>
                <a:spcPts val="1010"/>
              </a:spcBef>
            </a:pPr>
            <a:r>
              <a:rPr lang="en-PH" sz="8000" b="1" spc="-900" dirty="0">
                <a:solidFill>
                  <a:schemeClr val="tx1"/>
                </a:solidFill>
                <a:latin typeface="Verdana" panose="020B0604030504040204"/>
                <a:cs typeface="Verdana" panose="020B0604030504040204"/>
              </a:rPr>
              <a:t>Source of Datasets</a:t>
            </a:r>
            <a:endParaRPr lang="en-PH" sz="8000" dirty="0">
              <a:solidFill>
                <a:schemeClr val="tx1"/>
              </a:solidFill>
              <a:latin typeface="Verdana" panose="020B0604030504040204"/>
              <a:cs typeface="Verdana" panose="020B0604030504040204"/>
            </a:endParaRPr>
          </a:p>
        </p:txBody>
      </p:sp>
      <p:pic>
        <p:nvPicPr>
          <p:cNvPr id="10" name="Picture 9">
            <a:extLst>
              <a:ext uri="{FF2B5EF4-FFF2-40B4-BE49-F238E27FC236}">
                <a16:creationId xmlns:a16="http://schemas.microsoft.com/office/drawing/2014/main" id="{5FFC12E2-2E78-B7B7-1052-EAF2317E2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5445" y="5855883"/>
            <a:ext cx="2734274" cy="32542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2" name="object 8">
            <a:extLst>
              <a:ext uri="{FF2B5EF4-FFF2-40B4-BE49-F238E27FC236}">
                <a16:creationId xmlns:a16="http://schemas.microsoft.com/office/drawing/2014/main" id="{021A3D38-2DF8-C62A-C2F2-E495B4F613BF}"/>
              </a:ext>
            </a:extLst>
          </p:cNvPr>
          <p:cNvSpPr txBox="1"/>
          <p:nvPr/>
        </p:nvSpPr>
        <p:spPr>
          <a:xfrm>
            <a:off x="4664675" y="6175787"/>
            <a:ext cx="3382010" cy="2976712"/>
          </a:xfrm>
          <a:prstGeom prst="rect">
            <a:avLst/>
          </a:prstGeom>
        </p:spPr>
        <p:txBody>
          <a:bodyPr vert="horz" wrap="square" lIns="0" tIns="12700" rIns="0" bIns="0" rtlCol="0">
            <a:spAutoFit/>
          </a:bodyPr>
          <a:lstStyle/>
          <a:p>
            <a:pPr marL="12700">
              <a:lnSpc>
                <a:spcPct val="100000"/>
              </a:lnSpc>
              <a:spcBef>
                <a:spcPts val="100"/>
              </a:spcBef>
            </a:pPr>
            <a:r>
              <a:rPr lang="en-US" sz="2700" b="1" spc="-80" dirty="0">
                <a:solidFill>
                  <a:srgbClr val="111B1D"/>
                </a:solidFill>
                <a:latin typeface="Tahoma" panose="020B0604030504040204"/>
                <a:cs typeface="Tahoma" panose="020B0604030504040204"/>
              </a:rPr>
              <a:t>HDX</a:t>
            </a:r>
          </a:p>
          <a:p>
            <a:pPr marL="12700">
              <a:lnSpc>
                <a:spcPct val="100000"/>
              </a:lnSpc>
              <a:spcBef>
                <a:spcPts val="100"/>
              </a:spcBef>
            </a:pPr>
            <a:endParaRPr sz="2700" dirty="0">
              <a:latin typeface="Tahoma" panose="020B0604030504040204"/>
              <a:cs typeface="Tahoma" panose="020B0604030504040204"/>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r>
              <a:rPr lang="en-US" sz="1600" dirty="0">
                <a:effectLst/>
                <a:latin typeface="Verdana" panose="020B0604030504040204" pitchFamily="34" charset="0"/>
                <a:ea typeface="Verdana" panose="020B0604030504040204" pitchFamily="34" charset="0"/>
              </a:rPr>
              <a:t>An open platform for sharing data across crises and organizations</a:t>
            </a:r>
            <a:r>
              <a:rPr lang="en-US" sz="1600" dirty="0">
                <a:latin typeface="Verdana" panose="020B0604030504040204" pitchFamily="34" charset="0"/>
                <a:ea typeface="Verdana" panose="020B0604030504040204" pitchFamily="34" charset="0"/>
              </a:rPr>
              <a:t> and goal of it </a:t>
            </a:r>
            <a:r>
              <a:rPr lang="en-US" sz="1600" b="0" i="0" dirty="0">
                <a:solidFill>
                  <a:srgbClr val="333333"/>
                </a:solidFill>
                <a:effectLst/>
                <a:latin typeface="Verdana" panose="020B0604030504040204" pitchFamily="34" charset="0"/>
                <a:ea typeface="Verdana" panose="020B0604030504040204" pitchFamily="34" charset="0"/>
              </a:rPr>
              <a:t>to make humanitarian data easy to find and use for analysis.</a:t>
            </a:r>
            <a:endParaRPr lang="en-US" sz="1600" dirty="0">
              <a:effectLst/>
              <a:latin typeface="Verdana" panose="020B0604030504040204" pitchFamily="34" charset="0"/>
              <a:ea typeface="Verdana" panose="020B0604030504040204" pitchFamily="34" charset="0"/>
            </a:endParaRPr>
          </a:p>
        </p:txBody>
      </p:sp>
      <p:pic>
        <p:nvPicPr>
          <p:cNvPr id="13" name="Picture 12">
            <a:extLst>
              <a:ext uri="{FF2B5EF4-FFF2-40B4-BE49-F238E27FC236}">
                <a16:creationId xmlns:a16="http://schemas.microsoft.com/office/drawing/2014/main" id="{C42C5348-C942-9A25-9428-0B0A07384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0" y="5816113"/>
            <a:ext cx="2858965" cy="3333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4" name="object 12">
            <a:extLst>
              <a:ext uri="{FF2B5EF4-FFF2-40B4-BE49-F238E27FC236}">
                <a16:creationId xmlns:a16="http://schemas.microsoft.com/office/drawing/2014/main" id="{202123E3-7C4D-C5D7-6E58-3BA9120156A0}"/>
              </a:ext>
            </a:extLst>
          </p:cNvPr>
          <p:cNvSpPr txBox="1"/>
          <p:nvPr/>
        </p:nvSpPr>
        <p:spPr>
          <a:xfrm>
            <a:off x="13534390" y="6134100"/>
            <a:ext cx="3382010" cy="3395032"/>
          </a:xfrm>
          <a:prstGeom prst="rect">
            <a:avLst/>
          </a:prstGeom>
        </p:spPr>
        <p:txBody>
          <a:bodyPr vert="horz" wrap="square" lIns="0" tIns="12700" rIns="0" bIns="0" rtlCol="0">
            <a:spAutoFit/>
          </a:bodyPr>
          <a:lstStyle/>
          <a:p>
            <a:pPr marL="12700" marR="1285875">
              <a:lnSpc>
                <a:spcPct val="107000"/>
              </a:lnSpc>
              <a:spcBef>
                <a:spcPts val="100"/>
              </a:spcBef>
            </a:pPr>
            <a:r>
              <a:rPr lang="en-US" sz="2700" b="1" spc="-85" dirty="0">
                <a:solidFill>
                  <a:srgbClr val="111B1D"/>
                </a:solidFill>
                <a:latin typeface="Tahoma" panose="020B0604030504040204"/>
                <a:cs typeface="Tahoma" panose="020B0604030504040204"/>
              </a:rPr>
              <a:t>CRED</a:t>
            </a:r>
            <a:endParaRPr sz="2700" dirty="0">
              <a:latin typeface="Tahoma" panose="020B0604030504040204"/>
              <a:cs typeface="Tahoma" panose="020B0604030504040204"/>
            </a:endParaRPr>
          </a:p>
          <a:p>
            <a:pPr marL="12700" marR="5080">
              <a:lnSpc>
                <a:spcPct val="125000"/>
              </a:lnSpc>
            </a:pPr>
            <a:endParaRPr lang="en-US" sz="4250" dirty="0">
              <a:latin typeface="Tahoma" panose="020B0604030504040204"/>
              <a:cs typeface="Tahoma" panose="020B0604030504040204"/>
            </a:endParaRPr>
          </a:p>
          <a:p>
            <a:pPr marL="12700" marR="5080">
              <a:lnSpc>
                <a:spcPct val="125000"/>
              </a:lnSpc>
            </a:pPr>
            <a:endParaRPr lang="en-US" sz="1600" spc="105" dirty="0">
              <a:solidFill>
                <a:srgbClr val="111B1D"/>
              </a:solidFill>
              <a:latin typeface="Verdana" panose="020B0604030504040204"/>
              <a:cs typeface="Verdana" panose="020B0604030504040204"/>
            </a:endParaRPr>
          </a:p>
          <a:p>
            <a:pPr marL="12700" marR="5080">
              <a:lnSpc>
                <a:spcPct val="125000"/>
              </a:lnSpc>
            </a:pPr>
            <a:r>
              <a:rPr lang="en-US" sz="1600" spc="105" dirty="0">
                <a:solidFill>
                  <a:srgbClr val="111B1D"/>
                </a:solidFill>
                <a:latin typeface="Verdana" panose="020B0604030504040204"/>
                <a:cs typeface="Verdana" panose="020B0604030504040204"/>
              </a:rPr>
              <a:t>The Centre promotes research, training and technical expertise on humanitarian emergencies, particularly in public health and epidemiology.</a:t>
            </a:r>
            <a:endParaRPr sz="1600" dirty="0">
              <a:latin typeface="Verdana" panose="020B0604030504040204"/>
              <a:cs typeface="Verdana" panose="020B0604030504040204"/>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8"/>
          <p:cNvSpPr/>
          <p:nvPr/>
        </p:nvSpPr>
        <p:spPr>
          <a:xfrm>
            <a:off x="1376251"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9" name="object 9"/>
          <p:cNvSpPr/>
          <p:nvPr/>
        </p:nvSpPr>
        <p:spPr>
          <a:xfrm>
            <a:off x="183446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0" name="object 10"/>
          <p:cNvSpPr/>
          <p:nvPr/>
        </p:nvSpPr>
        <p:spPr>
          <a:xfrm>
            <a:off x="229268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1" name="object 11"/>
          <p:cNvSpPr/>
          <p:nvPr/>
        </p:nvSpPr>
        <p:spPr>
          <a:xfrm>
            <a:off x="275090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2" name="object 12"/>
          <p:cNvSpPr/>
          <p:nvPr/>
        </p:nvSpPr>
        <p:spPr>
          <a:xfrm>
            <a:off x="320911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3" name="object 13"/>
          <p:cNvSpPr/>
          <p:nvPr/>
        </p:nvSpPr>
        <p:spPr>
          <a:xfrm>
            <a:off x="366733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4" name="object 14"/>
          <p:cNvSpPr/>
          <p:nvPr/>
        </p:nvSpPr>
        <p:spPr>
          <a:xfrm>
            <a:off x="412555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5" name="object 15"/>
          <p:cNvSpPr/>
          <p:nvPr/>
        </p:nvSpPr>
        <p:spPr>
          <a:xfrm>
            <a:off x="458376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6" name="object 16"/>
          <p:cNvSpPr/>
          <p:nvPr/>
        </p:nvSpPr>
        <p:spPr>
          <a:xfrm>
            <a:off x="5041984"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7" name="object 17"/>
          <p:cNvSpPr/>
          <p:nvPr/>
        </p:nvSpPr>
        <p:spPr>
          <a:xfrm>
            <a:off x="5500200"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8" name="object 18"/>
          <p:cNvSpPr/>
          <p:nvPr/>
        </p:nvSpPr>
        <p:spPr>
          <a:xfrm>
            <a:off x="5958417" y="3"/>
            <a:ext cx="396875" cy="415925"/>
          </a:xfrm>
          <a:custGeom>
            <a:avLst/>
            <a:gdLst/>
            <a:ahLst/>
            <a:cxnLst/>
            <a:rect l="l" t="t" r="r" b="b"/>
            <a:pathLst>
              <a:path w="396875" h="415925">
                <a:moveTo>
                  <a:pt x="396325" y="340547"/>
                </a:moveTo>
                <a:lnTo>
                  <a:pt x="320695" y="415798"/>
                </a:lnTo>
                <a:lnTo>
                  <a:pt x="0" y="96711"/>
                </a:lnTo>
                <a:lnTo>
                  <a:pt x="97198" y="0"/>
                </a:lnTo>
                <a:lnTo>
                  <a:pt x="151261" y="0"/>
                </a:lnTo>
                <a:lnTo>
                  <a:pt x="151261" y="96711"/>
                </a:lnTo>
                <a:lnTo>
                  <a:pt x="396325" y="340547"/>
                </a:lnTo>
                <a:close/>
              </a:path>
              <a:path w="396875" h="415925">
                <a:moveTo>
                  <a:pt x="248459" y="0"/>
                </a:moveTo>
                <a:lnTo>
                  <a:pt x="151261" y="96711"/>
                </a:lnTo>
                <a:lnTo>
                  <a:pt x="151261" y="0"/>
                </a:lnTo>
                <a:lnTo>
                  <a:pt x="248459" y="0"/>
                </a:lnTo>
                <a:close/>
              </a:path>
            </a:pathLst>
          </a:custGeom>
          <a:solidFill>
            <a:schemeClr val="tx1"/>
          </a:solidFill>
        </p:spPr>
        <p:txBody>
          <a:bodyPr wrap="square" lIns="0" tIns="0" rIns="0" bIns="0" rtlCol="0"/>
          <a:lstStyle/>
          <a:p>
            <a:endParaRPr/>
          </a:p>
        </p:txBody>
      </p:sp>
      <p:sp>
        <p:nvSpPr>
          <p:cNvPr id="19" name="object 19"/>
          <p:cNvSpPr/>
          <p:nvPr/>
        </p:nvSpPr>
        <p:spPr>
          <a:xfrm>
            <a:off x="16796703" y="1282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0" name="object 20"/>
          <p:cNvSpPr/>
          <p:nvPr/>
        </p:nvSpPr>
        <p:spPr>
          <a:xfrm>
            <a:off x="16796703" y="1155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1" name="object 21"/>
          <p:cNvSpPr/>
          <p:nvPr/>
        </p:nvSpPr>
        <p:spPr>
          <a:xfrm>
            <a:off x="16796703" y="1028703"/>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111B1D"/>
          </a:solidFill>
        </p:spPr>
        <p:txBody>
          <a:bodyPr wrap="square" lIns="0" tIns="0" rIns="0" bIns="0" rtlCol="0"/>
          <a:lstStyle/>
          <a:p>
            <a:endParaRPr/>
          </a:p>
        </p:txBody>
      </p:sp>
      <p:sp>
        <p:nvSpPr>
          <p:cNvPr id="22" name="object 21">
            <a:extLst>
              <a:ext uri="{FF2B5EF4-FFF2-40B4-BE49-F238E27FC236}">
                <a16:creationId xmlns:a16="http://schemas.microsoft.com/office/drawing/2014/main" id="{F2E4BFEE-C84A-5D06-6B14-D5F4B20E18D1}"/>
              </a:ext>
            </a:extLst>
          </p:cNvPr>
          <p:cNvSpPr/>
          <p:nvPr/>
        </p:nvSpPr>
        <p:spPr>
          <a:xfrm>
            <a:off x="16685148" y="9101933"/>
            <a:ext cx="690245" cy="317500"/>
          </a:xfrm>
          <a:custGeom>
            <a:avLst/>
            <a:gdLst/>
            <a:ahLst/>
            <a:cxnLst/>
            <a:rect l="l" t="t" r="r" b="b"/>
            <a:pathLst>
              <a:path w="690244" h="317500">
                <a:moveTo>
                  <a:pt x="530605" y="317229"/>
                </a:moveTo>
                <a:lnTo>
                  <a:pt x="538520" y="317229"/>
                </a:lnTo>
                <a:lnTo>
                  <a:pt x="690166" y="162648"/>
                </a:lnTo>
                <a:lnTo>
                  <a:pt x="690166" y="154580"/>
                </a:lnTo>
                <a:lnTo>
                  <a:pt x="543585" y="5163"/>
                </a:lnTo>
                <a:lnTo>
                  <a:pt x="538520" y="0"/>
                </a:lnTo>
                <a:lnTo>
                  <a:pt x="530605" y="0"/>
                </a:lnTo>
                <a:lnTo>
                  <a:pt x="525856" y="5163"/>
                </a:lnTo>
                <a:lnTo>
                  <a:pt x="523323" y="7745"/>
                </a:lnTo>
                <a:lnTo>
                  <a:pt x="522057" y="10972"/>
                </a:lnTo>
                <a:lnTo>
                  <a:pt x="522057" y="17426"/>
                </a:lnTo>
                <a:lnTo>
                  <a:pt x="523323" y="20653"/>
                </a:lnTo>
                <a:lnTo>
                  <a:pt x="645527" y="145544"/>
                </a:lnTo>
                <a:lnTo>
                  <a:pt x="5698" y="145544"/>
                </a:lnTo>
                <a:lnTo>
                  <a:pt x="0" y="151353"/>
                </a:lnTo>
                <a:lnTo>
                  <a:pt x="0" y="165553"/>
                </a:lnTo>
                <a:lnTo>
                  <a:pt x="5698" y="171361"/>
                </a:lnTo>
                <a:lnTo>
                  <a:pt x="645527" y="171361"/>
                </a:lnTo>
                <a:lnTo>
                  <a:pt x="520474" y="298834"/>
                </a:lnTo>
                <a:lnTo>
                  <a:pt x="520474" y="306902"/>
                </a:lnTo>
                <a:lnTo>
                  <a:pt x="530605" y="317229"/>
                </a:lnTo>
                <a:close/>
              </a:path>
            </a:pathLst>
          </a:custGeom>
          <a:solidFill>
            <a:schemeClr val="tx1"/>
          </a:solidFill>
        </p:spPr>
        <p:txBody>
          <a:bodyPr wrap="square" lIns="0" tIns="0" rIns="0" bIns="0" rtlCol="0"/>
          <a:lstStyle/>
          <a:p>
            <a:endParaRPr/>
          </a:p>
        </p:txBody>
      </p:sp>
      <p:sp>
        <p:nvSpPr>
          <p:cNvPr id="4" name="Title 3">
            <a:extLst>
              <a:ext uri="{FF2B5EF4-FFF2-40B4-BE49-F238E27FC236}">
                <a16:creationId xmlns:a16="http://schemas.microsoft.com/office/drawing/2014/main" id="{76869D7C-59EB-B1DC-E8AB-94D5E61CDCD8}"/>
              </a:ext>
            </a:extLst>
          </p:cNvPr>
          <p:cNvSpPr>
            <a:spLocks noGrp="1"/>
          </p:cNvSpPr>
          <p:nvPr>
            <p:ph type="title"/>
          </p:nvPr>
        </p:nvSpPr>
        <p:spPr/>
        <p:txBody>
          <a:bodyPr/>
          <a:lstStyle/>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2158"/>
          <a:stretch>
            <a:fillRect/>
          </a:stretch>
        </p:blipFill>
        <p:spPr>
          <a:xfrm rot="16200000">
            <a:off x="6781801" y="-7353300"/>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7" name="object 7"/>
          <p:cNvSpPr/>
          <p:nvPr/>
        </p:nvSpPr>
        <p:spPr>
          <a:xfrm>
            <a:off x="609600" y="95631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2" name="object 8"/>
          <p:cNvSpPr txBox="1"/>
          <p:nvPr/>
        </p:nvSpPr>
        <p:spPr>
          <a:xfrm>
            <a:off x="6705610" y="358140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chemeClr val="bg1">
                    <a:lumMod val="95000"/>
                  </a:schemeClr>
                </a:solidFill>
                <a:latin typeface="Tahoma" panose="020B0604030504040204"/>
                <a:cs typeface="Tahoma" panose="020B0604030504040204"/>
              </a:rPr>
              <a:t>TEAM TYPHOON ANALYST</a:t>
            </a:r>
            <a:endParaRPr sz="2400" dirty="0">
              <a:solidFill>
                <a:schemeClr val="bg1">
                  <a:lumMod val="95000"/>
                </a:schemeClr>
              </a:solidFill>
              <a:latin typeface="Tahoma" panose="020B0604030504040204"/>
              <a:cs typeface="Tahoma" panose="020B0604030504040204"/>
            </a:endParaRPr>
          </a:p>
        </p:txBody>
      </p:sp>
      <p:sp>
        <p:nvSpPr>
          <p:cNvPr id="9" name="object 6">
            <a:extLst>
              <a:ext uri="{FF2B5EF4-FFF2-40B4-BE49-F238E27FC236}">
                <a16:creationId xmlns:a16="http://schemas.microsoft.com/office/drawing/2014/main" id="{9F6F7FB5-6BA8-88E3-72A2-1678344895B6}"/>
              </a:ext>
            </a:extLst>
          </p:cNvPr>
          <p:cNvSpPr txBox="1">
            <a:spLocks noGrp="1"/>
          </p:cNvSpPr>
          <p:nvPr>
            <p:ph type="title"/>
          </p:nvPr>
        </p:nvSpPr>
        <p:spPr>
          <a:xfrm>
            <a:off x="4762500" y="2324100"/>
            <a:ext cx="8763000" cy="1257300"/>
          </a:xfrm>
          <a:prstGeom prst="rect">
            <a:avLst/>
          </a:prstGeom>
        </p:spPr>
        <p:txBody>
          <a:bodyPr vert="horz" wrap="square" lIns="0" tIns="12700" rIns="0" bIns="0" rtlCol="0">
            <a:spAutoFit/>
          </a:bodyPr>
          <a:lstStyle/>
          <a:p>
            <a:pPr marL="12700">
              <a:lnSpc>
                <a:spcPct val="100000"/>
              </a:lnSpc>
              <a:spcBef>
                <a:spcPts val="100"/>
              </a:spcBef>
            </a:pPr>
            <a:r>
              <a:rPr spc="-495" dirty="0">
                <a:solidFill>
                  <a:schemeClr val="bg1"/>
                </a:solidFill>
                <a:latin typeface="Tahoma" panose="020B0604030504040204"/>
                <a:cs typeface="Tahoma" panose="020B0604030504040204"/>
              </a:rPr>
              <a:t>M</a:t>
            </a:r>
            <a:r>
              <a:rPr spc="-254" dirty="0">
                <a:solidFill>
                  <a:schemeClr val="bg1"/>
                </a:solidFill>
                <a:latin typeface="Tahoma" panose="020B0604030504040204"/>
                <a:cs typeface="Tahoma" panose="020B0604030504040204"/>
              </a:rPr>
              <a:t>EE</a:t>
            </a:r>
            <a:r>
              <a:rPr spc="204" dirty="0">
                <a:solidFill>
                  <a:schemeClr val="bg1"/>
                </a:solidFill>
                <a:latin typeface="Tahoma" panose="020B0604030504040204"/>
                <a:cs typeface="Tahoma" panose="020B0604030504040204"/>
              </a:rPr>
              <a:t>T</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10" dirty="0">
                <a:solidFill>
                  <a:schemeClr val="bg1"/>
                </a:solidFill>
                <a:latin typeface="Tahoma" panose="020B0604030504040204"/>
                <a:cs typeface="Tahoma" panose="020B0604030504040204"/>
              </a:rPr>
              <a:t>H</a:t>
            </a:r>
            <a:r>
              <a:rPr spc="-90" dirty="0">
                <a:solidFill>
                  <a:schemeClr val="bg1"/>
                </a:solidFill>
                <a:latin typeface="Tahoma" panose="020B0604030504040204"/>
                <a:cs typeface="Tahoma" panose="020B0604030504040204"/>
              </a:rPr>
              <a:t>E</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254" dirty="0">
                <a:solidFill>
                  <a:schemeClr val="bg1"/>
                </a:solidFill>
                <a:latin typeface="Tahoma" panose="020B0604030504040204"/>
                <a:cs typeface="Tahoma" panose="020B0604030504040204"/>
              </a:rPr>
              <a:t>E</a:t>
            </a:r>
            <a:r>
              <a:rPr spc="509" dirty="0">
                <a:solidFill>
                  <a:schemeClr val="bg1"/>
                </a:solidFill>
                <a:latin typeface="Tahoma" panose="020B0604030504040204"/>
                <a:cs typeface="Tahoma" panose="020B0604030504040204"/>
              </a:rPr>
              <a:t>A</a:t>
            </a:r>
            <a:r>
              <a:rPr spc="-330" dirty="0">
                <a:solidFill>
                  <a:schemeClr val="bg1"/>
                </a:solidFill>
                <a:latin typeface="Tahoma" panose="020B0604030504040204"/>
                <a:cs typeface="Tahoma" panose="020B0604030504040204"/>
              </a:rPr>
              <a:t>M</a:t>
            </a:r>
          </a:p>
        </p:txBody>
      </p:sp>
      <p:pic>
        <p:nvPicPr>
          <p:cNvPr id="10" name="object 10">
            <a:extLst>
              <a:ext uri="{FF2B5EF4-FFF2-40B4-BE49-F238E27FC236}">
                <a16:creationId xmlns:a16="http://schemas.microsoft.com/office/drawing/2014/main" id="{D420A78D-224A-7D80-6E86-47546D3CCE13}"/>
              </a:ext>
            </a:extLst>
          </p:cNvPr>
          <p:cNvPicPr/>
          <p:nvPr/>
        </p:nvPicPr>
        <p:blipFill>
          <a:blip r:embed="rId4" cstate="print"/>
          <a:stretch>
            <a:fillRect/>
          </a:stretch>
        </p:blipFill>
        <p:spPr>
          <a:xfrm>
            <a:off x="1383635" y="4407259"/>
            <a:ext cx="3143218" cy="3481387"/>
          </a:xfrm>
          <a:prstGeom prst="rect">
            <a:avLst/>
          </a:prstGeom>
        </p:spPr>
      </p:pic>
      <p:pic>
        <p:nvPicPr>
          <p:cNvPr id="15" name="object 10">
            <a:extLst>
              <a:ext uri="{FF2B5EF4-FFF2-40B4-BE49-F238E27FC236}">
                <a16:creationId xmlns:a16="http://schemas.microsoft.com/office/drawing/2014/main" id="{9999F00B-34CF-EF5C-DB64-C6B12651FFE4}"/>
              </a:ext>
            </a:extLst>
          </p:cNvPr>
          <p:cNvPicPr/>
          <p:nvPr/>
        </p:nvPicPr>
        <p:blipFill>
          <a:blip r:embed="rId4" cstate="print"/>
          <a:stretch>
            <a:fillRect/>
          </a:stretch>
        </p:blipFill>
        <p:spPr>
          <a:xfrm>
            <a:off x="9658403" y="4407259"/>
            <a:ext cx="3143218" cy="3481387"/>
          </a:xfrm>
          <a:prstGeom prst="rect">
            <a:avLst/>
          </a:prstGeom>
        </p:spPr>
      </p:pic>
      <p:pic>
        <p:nvPicPr>
          <p:cNvPr id="17" name="object 10">
            <a:extLst>
              <a:ext uri="{FF2B5EF4-FFF2-40B4-BE49-F238E27FC236}">
                <a16:creationId xmlns:a16="http://schemas.microsoft.com/office/drawing/2014/main" id="{7621BA79-3847-1D97-8C67-8D6C980D0620}"/>
              </a:ext>
            </a:extLst>
          </p:cNvPr>
          <p:cNvPicPr/>
          <p:nvPr/>
        </p:nvPicPr>
        <p:blipFill>
          <a:blip r:embed="rId5" cstate="print">
            <a:extLst>
              <a:ext uri="{28A0092B-C50C-407E-A947-70E740481C1C}">
                <a14:useLocalDpi xmlns:a14="http://schemas.microsoft.com/office/drawing/2010/main" val="0"/>
              </a:ext>
            </a:extLst>
          </a:blip>
          <a:srcRect/>
          <a:stretch/>
        </p:blipFill>
        <p:spPr>
          <a:xfrm>
            <a:off x="13830425" y="4407259"/>
            <a:ext cx="3143218" cy="3481388"/>
          </a:xfrm>
          <a:prstGeom prst="rect">
            <a:avLst/>
          </a:prstGeom>
        </p:spPr>
      </p:pic>
      <p:sp>
        <p:nvSpPr>
          <p:cNvPr id="19" name="object 11">
            <a:extLst>
              <a:ext uri="{FF2B5EF4-FFF2-40B4-BE49-F238E27FC236}">
                <a16:creationId xmlns:a16="http://schemas.microsoft.com/office/drawing/2014/main" id="{21B49A51-5A7E-4D3C-8E44-4505365DCC2D}"/>
              </a:ext>
            </a:extLst>
          </p:cNvPr>
          <p:cNvSpPr txBox="1"/>
          <p:nvPr/>
        </p:nvSpPr>
        <p:spPr>
          <a:xfrm>
            <a:off x="4060554"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John </a:t>
            </a:r>
            <a:r>
              <a:rPr lang="en-US" sz="2700" b="1" spc="-30" dirty="0" err="1">
                <a:solidFill>
                  <a:srgbClr val="111B1D"/>
                </a:solidFill>
                <a:latin typeface="Tahoma" panose="020B0604030504040204"/>
                <a:cs typeface="Tahoma" panose="020B0604030504040204"/>
              </a:rPr>
              <a:t>Palis</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Presentation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0" name="object 11">
            <a:extLst>
              <a:ext uri="{FF2B5EF4-FFF2-40B4-BE49-F238E27FC236}">
                <a16:creationId xmlns:a16="http://schemas.microsoft.com/office/drawing/2014/main" id="{C9C79809-798F-CFAA-D92C-046998313D8C}"/>
              </a:ext>
            </a:extLst>
          </p:cNvPr>
          <p:cNvSpPr txBox="1"/>
          <p:nvPr/>
        </p:nvSpPr>
        <p:spPr>
          <a:xfrm>
            <a:off x="8197937" y="7966364"/>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Christine </a:t>
            </a:r>
            <a:r>
              <a:rPr lang="en-US" sz="2700" b="1" spc="-30" dirty="0" err="1">
                <a:solidFill>
                  <a:srgbClr val="111B1D"/>
                </a:solidFill>
                <a:latin typeface="Tahoma" panose="020B0604030504040204"/>
                <a:cs typeface="Tahoma" panose="020B0604030504040204"/>
              </a:rPr>
              <a:t>Alangilan</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Documentation Director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1" name="object 11">
            <a:extLst>
              <a:ext uri="{FF2B5EF4-FFF2-40B4-BE49-F238E27FC236}">
                <a16:creationId xmlns:a16="http://schemas.microsoft.com/office/drawing/2014/main" id="{9D3CC9C6-1415-9A96-1DFC-45EEE8D72978}"/>
              </a:ext>
            </a:extLst>
          </p:cNvPr>
          <p:cNvSpPr txBox="1"/>
          <p:nvPr/>
        </p:nvSpPr>
        <p:spPr>
          <a:xfrm>
            <a:off x="-42192"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Gabriel Alvaro</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Project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2" name="object 11">
            <a:extLst>
              <a:ext uri="{FF2B5EF4-FFF2-40B4-BE49-F238E27FC236}">
                <a16:creationId xmlns:a16="http://schemas.microsoft.com/office/drawing/2014/main" id="{B73871EC-DFE3-BE39-598D-ACFFA85E391A}"/>
              </a:ext>
            </a:extLst>
          </p:cNvPr>
          <p:cNvSpPr txBox="1"/>
          <p:nvPr/>
        </p:nvSpPr>
        <p:spPr>
          <a:xfrm>
            <a:off x="12404598" y="7962900"/>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Marian Guerra</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Quality Assurance Analyst</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pic>
        <p:nvPicPr>
          <p:cNvPr id="14" name="Picture 13">
            <a:extLst>
              <a:ext uri="{FF2B5EF4-FFF2-40B4-BE49-F238E27FC236}">
                <a16:creationId xmlns:a16="http://schemas.microsoft.com/office/drawing/2014/main" id="{6F697C34-9CBA-2B8B-2BD3-A3C337687351}"/>
              </a:ext>
            </a:extLst>
          </p:cNvPr>
          <p:cNvPicPr>
            <a:picLocks noChangeAspect="1"/>
          </p:cNvPicPr>
          <p:nvPr/>
        </p:nvPicPr>
        <p:blipFill rotWithShape="1">
          <a:blip r:embed="rId6">
            <a:extLst>
              <a:ext uri="{28A0092B-C50C-407E-A947-70E740481C1C}">
                <a14:useLocalDpi xmlns:a14="http://schemas.microsoft.com/office/drawing/2010/main" val="0"/>
              </a:ext>
            </a:extLst>
          </a:blip>
          <a:srcRect l="43810" t="35629" r="38272" b="40618"/>
          <a:stretch/>
        </p:blipFill>
        <p:spPr>
          <a:xfrm>
            <a:off x="5486380" y="4407259"/>
            <a:ext cx="3143217" cy="3481387"/>
          </a:xfrm>
          <a:prstGeom prst="rect">
            <a:avLst/>
          </a:prstGeom>
        </p:spPr>
      </p:pic>
    </p:spTree>
    <p:extLst>
      <p:ext uri="{BB962C8B-B14F-4D97-AF65-F5344CB8AC3E}">
        <p14:creationId xmlns:p14="http://schemas.microsoft.com/office/powerpoint/2010/main" val="1912753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object 4"/>
          <p:cNvSpPr/>
          <p:nvPr/>
        </p:nvSpPr>
        <p:spPr>
          <a:xfrm>
            <a:off x="10748616" y="4354535"/>
            <a:ext cx="5257800" cy="57150"/>
          </a:xfrm>
          <a:custGeom>
            <a:avLst/>
            <a:gdLst/>
            <a:ahLst/>
            <a:cxnLst/>
            <a:rect l="l" t="t" r="r" b="b"/>
            <a:pathLst>
              <a:path w="5257800" h="57150">
                <a:moveTo>
                  <a:pt x="5257799" y="57149"/>
                </a:moveTo>
                <a:lnTo>
                  <a:pt x="0" y="57149"/>
                </a:lnTo>
                <a:lnTo>
                  <a:pt x="0" y="0"/>
                </a:lnTo>
                <a:lnTo>
                  <a:pt x="5257799" y="0"/>
                </a:lnTo>
                <a:lnTo>
                  <a:pt x="5257799" y="57149"/>
                </a:lnTo>
                <a:close/>
              </a:path>
            </a:pathLst>
          </a:custGeom>
          <a:solidFill>
            <a:schemeClr val="tx1">
              <a:lumMod val="65000"/>
              <a:lumOff val="35000"/>
            </a:schemeClr>
          </a:solidFill>
        </p:spPr>
        <p:txBody>
          <a:bodyPr wrap="square" lIns="0" tIns="0" rIns="0" bIns="0" rtlCol="0"/>
          <a:lstStyle/>
          <a:p>
            <a:endParaRPr/>
          </a:p>
        </p:txBody>
      </p:sp>
      <p:sp>
        <p:nvSpPr>
          <p:cNvPr id="5" name="object 5"/>
          <p:cNvSpPr txBox="1">
            <a:spLocks noGrp="1"/>
          </p:cNvSpPr>
          <p:nvPr>
            <p:ph type="title"/>
          </p:nvPr>
        </p:nvSpPr>
        <p:spPr>
          <a:xfrm>
            <a:off x="10735916" y="3685541"/>
            <a:ext cx="4918075" cy="467359"/>
          </a:xfrm>
          <a:prstGeom prst="rect">
            <a:avLst/>
          </a:prstGeom>
        </p:spPr>
        <p:txBody>
          <a:bodyPr vert="horz" wrap="square" lIns="0" tIns="12700" rIns="0" bIns="0" rtlCol="0">
            <a:spAutoFit/>
          </a:bodyPr>
          <a:lstStyle/>
          <a:p>
            <a:pPr marL="12700">
              <a:lnSpc>
                <a:spcPct val="100000"/>
              </a:lnSpc>
              <a:spcBef>
                <a:spcPts val="100"/>
              </a:spcBef>
            </a:pPr>
            <a:r>
              <a:rPr sz="2900" dirty="0">
                <a:solidFill>
                  <a:sysClr val="windowText" lastClr="000000"/>
                </a:solidFill>
                <a:latin typeface="Tahoma" panose="020B0604030504040204"/>
                <a:cs typeface="Tahoma" panose="020B0604030504040204"/>
              </a:rPr>
              <a:t>TOPICS</a:t>
            </a:r>
            <a:r>
              <a:rPr sz="2900" spc="90" dirty="0">
                <a:solidFill>
                  <a:sysClr val="windowText" lastClr="000000"/>
                </a:solidFill>
                <a:latin typeface="Tahoma" panose="020B0604030504040204"/>
                <a:cs typeface="Tahoma" panose="020B0604030504040204"/>
              </a:rPr>
              <a:t> </a:t>
            </a:r>
            <a:r>
              <a:rPr sz="2900" spc="105" dirty="0">
                <a:solidFill>
                  <a:sysClr val="windowText" lastClr="000000"/>
                </a:solidFill>
                <a:latin typeface="Tahoma" panose="020B0604030504040204"/>
                <a:cs typeface="Tahoma" panose="020B0604030504040204"/>
              </a:rPr>
              <a:t>AND</a:t>
            </a:r>
            <a:r>
              <a:rPr sz="2900" spc="90" dirty="0">
                <a:solidFill>
                  <a:sysClr val="windowText" lastClr="000000"/>
                </a:solidFill>
                <a:latin typeface="Tahoma" panose="020B0604030504040204"/>
                <a:cs typeface="Tahoma" panose="020B0604030504040204"/>
              </a:rPr>
              <a:t> </a:t>
            </a:r>
            <a:r>
              <a:rPr sz="2900" spc="-35" dirty="0">
                <a:solidFill>
                  <a:sysClr val="windowText" lastClr="000000"/>
                </a:solidFill>
                <a:latin typeface="Tahoma" panose="020B0604030504040204"/>
                <a:cs typeface="Tahoma" panose="020B0604030504040204"/>
              </a:rPr>
              <a:t>HIGHLIGHTS</a:t>
            </a:r>
            <a:endParaRPr sz="2900" dirty="0">
              <a:solidFill>
                <a:sysClr val="windowText" lastClr="000000"/>
              </a:solidFill>
              <a:latin typeface="Tahoma" panose="020B0604030504040204"/>
              <a:cs typeface="Tahoma" panose="020B0604030504040204"/>
            </a:endParaRPr>
          </a:p>
        </p:txBody>
      </p:sp>
      <p:sp>
        <p:nvSpPr>
          <p:cNvPr id="6" name="object 6"/>
          <p:cNvSpPr txBox="1"/>
          <p:nvPr/>
        </p:nvSpPr>
        <p:spPr>
          <a:xfrm>
            <a:off x="10765676" y="4673994"/>
            <a:ext cx="7780684" cy="2761333"/>
          </a:xfrm>
          <a:prstGeom prst="rect">
            <a:avLst/>
          </a:prstGeom>
        </p:spPr>
        <p:txBody>
          <a:bodyPr vert="horz" wrap="square" lIns="0" tIns="12700" rIns="0" bIns="0" rtlCol="0">
            <a:spAutoFit/>
          </a:bodyPr>
          <a:lstStyle/>
          <a:p>
            <a:pPr marL="12700" marR="1357630">
              <a:lnSpc>
                <a:spcPct val="125000"/>
              </a:lnSpc>
              <a:spcBef>
                <a:spcPts val="100"/>
              </a:spcBef>
            </a:pPr>
            <a:r>
              <a:rPr lang="en-PH" sz="2400" spc="110" dirty="0">
                <a:solidFill>
                  <a:sysClr val="windowText" lastClr="000000"/>
                </a:solidFill>
                <a:latin typeface="Century Gothic" panose="020B0502020202020204" pitchFamily="34" charset="0"/>
                <a:cs typeface="Verdana" panose="020B0604030504040204"/>
              </a:rPr>
              <a:t>Sustainable Development Goals</a:t>
            </a:r>
          </a:p>
          <a:p>
            <a:pPr marL="12700" marR="1357630">
              <a:lnSpc>
                <a:spcPct val="125000"/>
              </a:lnSpc>
              <a:spcBef>
                <a:spcPts val="100"/>
              </a:spcBef>
            </a:pPr>
            <a:r>
              <a:rPr lang="en-US" sz="2400" spc="-160" dirty="0">
                <a:solidFill>
                  <a:sysClr val="windowText" lastClr="000000"/>
                </a:solidFill>
                <a:latin typeface="Century Gothic" panose="020B0502020202020204" pitchFamily="34" charset="0"/>
                <a:cs typeface="Verdana" panose="020B0604030504040204"/>
              </a:rPr>
              <a:t>Introduction</a:t>
            </a:r>
            <a:endParaRPr lang="en-PH" sz="2400" spc="-75" dirty="0">
              <a:solidFill>
                <a:sysClr val="windowText" lastClr="000000"/>
              </a:solidFill>
              <a:latin typeface="Century Gothic" panose="020B0502020202020204" pitchFamily="34" charset="0"/>
              <a:cs typeface="Verdana" panose="020B0604030504040204"/>
            </a:endParaRPr>
          </a:p>
          <a:p>
            <a:pPr marL="12700" marR="1357630">
              <a:lnSpc>
                <a:spcPct val="125000"/>
              </a:lnSpc>
              <a:spcBef>
                <a:spcPts val="100"/>
              </a:spcBef>
            </a:pPr>
            <a:r>
              <a:rPr lang="en-PH" sz="2400" spc="-15" dirty="0">
                <a:solidFill>
                  <a:sysClr val="windowText" lastClr="000000"/>
                </a:solidFill>
                <a:latin typeface="Century Gothic" panose="020B0502020202020204" pitchFamily="34" charset="0"/>
                <a:cs typeface="Verdana" panose="020B0604030504040204"/>
              </a:rPr>
              <a:t>Problem Statement	</a:t>
            </a:r>
            <a:endParaRPr sz="2400" dirty="0">
              <a:solidFill>
                <a:sysClr val="windowText" lastClr="000000"/>
              </a:solidFill>
              <a:latin typeface="Century Gothic" panose="020B0502020202020204" pitchFamily="34" charset="0"/>
              <a:cs typeface="Verdana" panose="020B0604030504040204"/>
            </a:endParaRPr>
          </a:p>
          <a:p>
            <a:pPr marL="12700" marR="5080">
              <a:lnSpc>
                <a:spcPct val="125000"/>
              </a:lnSpc>
            </a:pPr>
            <a:r>
              <a:rPr lang="en-PH" sz="2400" spc="-10" dirty="0">
                <a:solidFill>
                  <a:sysClr val="windowText" lastClr="000000"/>
                </a:solidFill>
                <a:latin typeface="Century Gothic" panose="020B0502020202020204" pitchFamily="34" charset="0"/>
                <a:cs typeface="Verdana" panose="020B0604030504040204"/>
              </a:rPr>
              <a:t>Objectives</a:t>
            </a:r>
            <a:endParaRPr lang="en-PH" sz="2400" spc="-30" dirty="0">
              <a:solidFill>
                <a:sysClr val="windowText" lastClr="000000"/>
              </a:solidFill>
              <a:latin typeface="Century Gothic" panose="020B0502020202020204" pitchFamily="34" charset="0"/>
              <a:cs typeface="Verdana" panose="020B0604030504040204"/>
            </a:endParaRPr>
          </a:p>
          <a:p>
            <a:pPr marL="12700" marR="5080">
              <a:lnSpc>
                <a:spcPct val="125000"/>
              </a:lnSpc>
            </a:pPr>
            <a:r>
              <a:rPr lang="en-PH" sz="2400" spc="-80" dirty="0">
                <a:solidFill>
                  <a:sysClr val="windowText" lastClr="000000"/>
                </a:solidFill>
                <a:latin typeface="Century Gothic" panose="020B0502020202020204" pitchFamily="34" charset="0"/>
                <a:cs typeface="Verdana" panose="020B0604030504040204"/>
              </a:rPr>
              <a:t>Purpose</a:t>
            </a:r>
          </a:p>
          <a:p>
            <a:pPr marL="12700" marR="5080">
              <a:lnSpc>
                <a:spcPct val="125000"/>
              </a:lnSpc>
            </a:pPr>
            <a:r>
              <a:rPr lang="en-PH" sz="2400" spc="-15" dirty="0">
                <a:solidFill>
                  <a:sysClr val="windowText" lastClr="000000"/>
                </a:solidFill>
                <a:latin typeface="Century Gothic" panose="020B0502020202020204" pitchFamily="34" charset="0"/>
                <a:cs typeface="Verdana" panose="020B0604030504040204"/>
              </a:rPr>
              <a:t>Sources of Datasets</a:t>
            </a:r>
            <a:endParaRPr lang="en-PH" sz="2400" spc="-75" dirty="0">
              <a:solidFill>
                <a:sysClr val="windowText" lastClr="000000"/>
              </a:solidFill>
              <a:latin typeface="Century Gothic" panose="020B0502020202020204" pitchFamily="34" charset="0"/>
              <a:cs typeface="Verdana" panose="020B0604030504040204"/>
            </a:endParaRPr>
          </a:p>
        </p:txBody>
      </p:sp>
      <p:sp>
        <p:nvSpPr>
          <p:cNvPr id="18" name="object 18"/>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lumMod val="95000"/>
              <a:lumOff val="5000"/>
            </a:schemeClr>
          </a:solidFill>
        </p:spPr>
        <p:txBody>
          <a:bodyPr wrap="square" lIns="0" tIns="0" rIns="0" bIns="0" rtlCol="0"/>
          <a:lstStyle/>
          <a:p>
            <a:endParaRPr>
              <a:solidFill>
                <a:sysClr val="windowText" lastClr="000000"/>
              </a:solidFill>
            </a:endParaRPr>
          </a:p>
        </p:txBody>
      </p:sp>
      <p:sp>
        <p:nvSpPr>
          <p:cNvPr id="19" name="object 19"/>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lumMod val="95000"/>
              <a:lumOff val="5000"/>
            </a:schemeClr>
          </a:solidFill>
        </p:spPr>
        <p:txBody>
          <a:bodyPr wrap="square" lIns="0" tIns="0" rIns="0" bIns="0" rtlCol="0"/>
          <a:lstStyle/>
          <a:p>
            <a:endParaRPr>
              <a:solidFill>
                <a:sysClr val="windowText" lastClr="000000"/>
              </a:solidFill>
            </a:endParaRPr>
          </a:p>
        </p:txBody>
      </p:sp>
      <p:sp>
        <p:nvSpPr>
          <p:cNvPr id="20" name="object 20"/>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lumMod val="95000"/>
              <a:lumOff val="5000"/>
            </a:schemeClr>
          </a:solidFill>
        </p:spPr>
        <p:txBody>
          <a:bodyPr wrap="square" lIns="0" tIns="0" rIns="0" bIns="0" rtlCol="0"/>
          <a:lstStyle/>
          <a:p>
            <a:endParaRPr>
              <a:solidFill>
                <a:sysClr val="windowText" lastClr="000000"/>
              </a:solidFill>
            </a:endParaRPr>
          </a:p>
        </p:txBody>
      </p:sp>
      <p:sp>
        <p:nvSpPr>
          <p:cNvPr id="21" name="object 21"/>
          <p:cNvSpPr/>
          <p:nvPr/>
        </p:nvSpPr>
        <p:spPr>
          <a:xfrm>
            <a:off x="16685148" y="9101933"/>
            <a:ext cx="690245" cy="317500"/>
          </a:xfrm>
          <a:custGeom>
            <a:avLst/>
            <a:gdLst/>
            <a:ahLst/>
            <a:cxnLst/>
            <a:rect l="l" t="t" r="r" b="b"/>
            <a:pathLst>
              <a:path w="690244" h="317500">
                <a:moveTo>
                  <a:pt x="530605" y="317229"/>
                </a:moveTo>
                <a:lnTo>
                  <a:pt x="538520" y="317229"/>
                </a:lnTo>
                <a:lnTo>
                  <a:pt x="690166" y="162648"/>
                </a:lnTo>
                <a:lnTo>
                  <a:pt x="690166" y="154580"/>
                </a:lnTo>
                <a:lnTo>
                  <a:pt x="543585" y="5163"/>
                </a:lnTo>
                <a:lnTo>
                  <a:pt x="538520" y="0"/>
                </a:lnTo>
                <a:lnTo>
                  <a:pt x="530605" y="0"/>
                </a:lnTo>
                <a:lnTo>
                  <a:pt x="525856" y="5163"/>
                </a:lnTo>
                <a:lnTo>
                  <a:pt x="523323" y="7745"/>
                </a:lnTo>
                <a:lnTo>
                  <a:pt x="522057" y="10972"/>
                </a:lnTo>
                <a:lnTo>
                  <a:pt x="522057" y="17426"/>
                </a:lnTo>
                <a:lnTo>
                  <a:pt x="523323" y="20653"/>
                </a:lnTo>
                <a:lnTo>
                  <a:pt x="645527" y="145544"/>
                </a:lnTo>
                <a:lnTo>
                  <a:pt x="5698" y="145544"/>
                </a:lnTo>
                <a:lnTo>
                  <a:pt x="0" y="151353"/>
                </a:lnTo>
                <a:lnTo>
                  <a:pt x="0" y="165553"/>
                </a:lnTo>
                <a:lnTo>
                  <a:pt x="5698" y="171361"/>
                </a:lnTo>
                <a:lnTo>
                  <a:pt x="645527" y="171361"/>
                </a:lnTo>
                <a:lnTo>
                  <a:pt x="520474" y="298834"/>
                </a:lnTo>
                <a:lnTo>
                  <a:pt x="520474" y="306902"/>
                </a:lnTo>
                <a:lnTo>
                  <a:pt x="530605" y="317229"/>
                </a:lnTo>
                <a:close/>
              </a:path>
            </a:pathLst>
          </a:custGeom>
          <a:solidFill>
            <a:schemeClr val="tx1">
              <a:lumMod val="95000"/>
              <a:lumOff val="5000"/>
            </a:schemeClr>
          </a:solidFill>
        </p:spPr>
        <p:txBody>
          <a:bodyPr wrap="square" lIns="0" tIns="0" rIns="0" bIns="0" rtlCol="0"/>
          <a:lstStyle/>
          <a:p>
            <a:endParaRPr dirty="0">
              <a:solidFill>
                <a:sysClr val="windowText" lastClr="000000"/>
              </a:solidFill>
            </a:endParaRPr>
          </a:p>
        </p:txBody>
      </p:sp>
      <p:sp>
        <p:nvSpPr>
          <p:cNvPr id="12" name="Rectangle 11"/>
          <p:cNvSpPr/>
          <p:nvPr/>
        </p:nvSpPr>
        <p:spPr>
          <a:xfrm>
            <a:off x="0" y="0"/>
            <a:ext cx="8569360" cy="10287000"/>
          </a:xfrm>
          <a:prstGeom prst="rect">
            <a:avLst/>
          </a:prstGeom>
          <a:blipFill dpi="0" rotWithShape="1">
            <a:blip r:embed="rId3">
              <a:alphaModFix amt="8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6543675" cy="10287000"/>
          </a:xfrm>
          <a:custGeom>
            <a:avLst/>
            <a:gdLst/>
            <a:ahLst/>
            <a:cxnLst/>
            <a:rect l="l" t="t" r="r" b="b"/>
            <a:pathLst>
              <a:path w="6543675" h="10287000">
                <a:moveTo>
                  <a:pt x="6543674" y="10286999"/>
                </a:moveTo>
                <a:lnTo>
                  <a:pt x="0" y="10286999"/>
                </a:lnTo>
                <a:lnTo>
                  <a:pt x="0" y="0"/>
                </a:lnTo>
                <a:lnTo>
                  <a:pt x="6543674" y="0"/>
                </a:lnTo>
                <a:lnTo>
                  <a:pt x="6543674" y="10286999"/>
                </a:lnTo>
                <a:close/>
              </a:path>
            </a:pathLst>
          </a:custGeom>
          <a:solidFill>
            <a:srgbClr val="D5D5D5"/>
          </a:solidFill>
        </p:spPr>
        <p:txBody>
          <a:bodyPr wrap="square" lIns="0" tIns="0" rIns="0" bIns="0" rtlCol="0"/>
          <a:lstStyle/>
          <a:p>
            <a:endParaRPr dirty="0"/>
          </a:p>
        </p:txBody>
      </p:sp>
      <p:sp>
        <p:nvSpPr>
          <p:cNvPr id="17" name="object 17"/>
          <p:cNvSpPr txBox="1"/>
          <p:nvPr/>
        </p:nvSpPr>
        <p:spPr>
          <a:xfrm>
            <a:off x="1657052" y="345029"/>
            <a:ext cx="2000548" cy="8681914"/>
          </a:xfrm>
          <a:prstGeom prst="rect">
            <a:avLst/>
          </a:prstGeom>
        </p:spPr>
        <p:txBody>
          <a:bodyPr vert="vert270" wrap="square" lIns="0" tIns="16510" rIns="0" bIns="0" rtlCol="0">
            <a:spAutoFit/>
          </a:bodyPr>
          <a:lstStyle/>
          <a:p>
            <a:pPr marL="12700">
              <a:lnSpc>
                <a:spcPct val="100000"/>
              </a:lnSpc>
              <a:spcBef>
                <a:spcPts val="130"/>
              </a:spcBef>
            </a:pPr>
            <a:r>
              <a:rPr lang="en-PH" sz="6500" b="1" spc="-70" dirty="0">
                <a:solidFill>
                  <a:schemeClr val="accent4">
                    <a:lumMod val="50000"/>
                  </a:schemeClr>
                </a:solidFill>
                <a:latin typeface="Tahoma" panose="020B0604030504040204"/>
                <a:cs typeface="Tahoma" panose="020B0604030504040204"/>
              </a:rPr>
              <a:t>Sustainable Development Goals</a:t>
            </a:r>
            <a:endParaRPr sz="6500" dirty="0">
              <a:solidFill>
                <a:schemeClr val="accent4">
                  <a:lumMod val="50000"/>
                </a:schemeClr>
              </a:solidFill>
              <a:latin typeface="Tahoma" panose="020B0604030504040204"/>
              <a:cs typeface="Tahoma" panose="020B0604030504040204"/>
            </a:endParaRPr>
          </a:p>
        </p:txBody>
      </p:sp>
      <p:sp>
        <p:nvSpPr>
          <p:cNvPr id="18" name="object 18"/>
          <p:cNvSpPr txBox="1">
            <a:spLocks noGrp="1"/>
          </p:cNvSpPr>
          <p:nvPr>
            <p:ph type="title"/>
          </p:nvPr>
        </p:nvSpPr>
        <p:spPr>
          <a:xfrm>
            <a:off x="10310974" y="1303417"/>
            <a:ext cx="3996690" cy="861967"/>
          </a:xfrm>
          <a:prstGeom prst="rect">
            <a:avLst/>
          </a:prstGeom>
        </p:spPr>
        <p:txBody>
          <a:bodyPr vert="horz" wrap="square" lIns="0" tIns="12700" rIns="0" bIns="0" rtlCol="0">
            <a:spAutoFit/>
          </a:bodyPr>
          <a:lstStyle/>
          <a:p>
            <a:pPr marL="12700" marR="5080">
              <a:lnSpc>
                <a:spcPct val="107000"/>
              </a:lnSpc>
              <a:spcBef>
                <a:spcPts val="100"/>
              </a:spcBef>
            </a:pPr>
            <a:r>
              <a:rPr lang="en-PH" sz="2700" spc="-75" dirty="0">
                <a:solidFill>
                  <a:schemeClr val="bg2">
                    <a:lumMod val="50000"/>
                  </a:schemeClr>
                </a:solidFill>
                <a:latin typeface="Tahoma" panose="020B0604030504040204"/>
                <a:cs typeface="Tahoma" panose="020B0604030504040204"/>
              </a:rPr>
              <a:t>Goal 11: Sustainable Cities and Communities</a:t>
            </a:r>
            <a:endParaRPr sz="2700" dirty="0">
              <a:solidFill>
                <a:schemeClr val="bg2">
                  <a:lumMod val="50000"/>
                </a:schemeClr>
              </a:solidFill>
              <a:latin typeface="Tahoma" panose="020B0604030504040204"/>
              <a:cs typeface="Tahoma" panose="020B0604030504040204"/>
            </a:endParaRPr>
          </a:p>
        </p:txBody>
      </p:sp>
      <p:sp>
        <p:nvSpPr>
          <p:cNvPr id="19" name="object 19"/>
          <p:cNvSpPr txBox="1"/>
          <p:nvPr/>
        </p:nvSpPr>
        <p:spPr>
          <a:xfrm>
            <a:off x="10310974" y="2377239"/>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mitigate the negative consequences of natural catastrophes like typhoons.</a:t>
            </a:r>
            <a:endParaRPr dirty="0">
              <a:latin typeface="Century Gothic" panose="020B0502020202020204" pitchFamily="34" charset="0"/>
              <a:cs typeface="Verdana" panose="020B0604030504040204"/>
            </a:endParaRPr>
          </a:p>
        </p:txBody>
      </p:sp>
      <p:sp>
        <p:nvSpPr>
          <p:cNvPr id="23" name="object 18"/>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4" name="object 19"/>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5" name="object 20"/>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6" name="object 21"/>
          <p:cNvSpPr/>
          <p:nvPr/>
        </p:nvSpPr>
        <p:spPr>
          <a:xfrm>
            <a:off x="16685148" y="9101933"/>
            <a:ext cx="690245" cy="317500"/>
          </a:xfrm>
          <a:custGeom>
            <a:avLst/>
            <a:gdLst/>
            <a:ahLst/>
            <a:cxnLst/>
            <a:rect l="l" t="t" r="r" b="b"/>
            <a:pathLst>
              <a:path w="690244" h="317500">
                <a:moveTo>
                  <a:pt x="530605" y="317229"/>
                </a:moveTo>
                <a:lnTo>
                  <a:pt x="538520" y="317229"/>
                </a:lnTo>
                <a:lnTo>
                  <a:pt x="690166" y="162648"/>
                </a:lnTo>
                <a:lnTo>
                  <a:pt x="690166" y="154580"/>
                </a:lnTo>
                <a:lnTo>
                  <a:pt x="543585" y="5163"/>
                </a:lnTo>
                <a:lnTo>
                  <a:pt x="538520" y="0"/>
                </a:lnTo>
                <a:lnTo>
                  <a:pt x="530605" y="0"/>
                </a:lnTo>
                <a:lnTo>
                  <a:pt x="525856" y="5163"/>
                </a:lnTo>
                <a:lnTo>
                  <a:pt x="523323" y="7745"/>
                </a:lnTo>
                <a:lnTo>
                  <a:pt x="522057" y="10972"/>
                </a:lnTo>
                <a:lnTo>
                  <a:pt x="522057" y="17426"/>
                </a:lnTo>
                <a:lnTo>
                  <a:pt x="523323" y="20653"/>
                </a:lnTo>
                <a:lnTo>
                  <a:pt x="645527" y="145544"/>
                </a:lnTo>
                <a:lnTo>
                  <a:pt x="5698" y="145544"/>
                </a:lnTo>
                <a:lnTo>
                  <a:pt x="0" y="151353"/>
                </a:lnTo>
                <a:lnTo>
                  <a:pt x="0" y="165553"/>
                </a:lnTo>
                <a:lnTo>
                  <a:pt x="5698" y="171361"/>
                </a:lnTo>
                <a:lnTo>
                  <a:pt x="645527" y="171361"/>
                </a:lnTo>
                <a:lnTo>
                  <a:pt x="520474" y="298834"/>
                </a:lnTo>
                <a:lnTo>
                  <a:pt x="520474" y="306902"/>
                </a:lnTo>
                <a:lnTo>
                  <a:pt x="530605" y="317229"/>
                </a:lnTo>
                <a:close/>
              </a:path>
            </a:pathLst>
          </a:custGeom>
          <a:solidFill>
            <a:schemeClr val="tx1"/>
          </a:solidFill>
        </p:spPr>
        <p:txBody>
          <a:bodyPr wrap="square" lIns="0" tIns="0" rIns="0" bIns="0" rtlCol="0"/>
          <a:lstStyle/>
          <a:p>
            <a:endParaRPr/>
          </a:p>
        </p:txBody>
      </p:sp>
      <p:sp>
        <p:nvSpPr>
          <p:cNvPr id="27" name="object 18"/>
          <p:cNvSpPr txBox="1"/>
          <p:nvPr/>
        </p:nvSpPr>
        <p:spPr>
          <a:xfrm>
            <a:off x="10287000" y="41165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13: Climate Action</a:t>
            </a:r>
            <a:endParaRPr lang="en-US" sz="2700" kern="0" dirty="0">
              <a:solidFill>
                <a:schemeClr val="bg2">
                  <a:lumMod val="50000"/>
                </a:schemeClr>
              </a:solidFill>
              <a:latin typeface="Tahoma" panose="020B0604030504040204"/>
              <a:cs typeface="Tahoma" panose="020B0604030504040204"/>
            </a:endParaRPr>
          </a:p>
        </p:txBody>
      </p:sp>
      <p:sp>
        <p:nvSpPr>
          <p:cNvPr id="28" name="object 19"/>
          <p:cNvSpPr txBox="1"/>
          <p:nvPr/>
        </p:nvSpPr>
        <p:spPr>
          <a:xfrm>
            <a:off x="10310974" y="4838700"/>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take immediate action to address climate change and its consequences.</a:t>
            </a:r>
            <a:endParaRPr dirty="0">
              <a:latin typeface="Century Gothic" panose="020B0502020202020204" pitchFamily="34" charset="0"/>
              <a:cs typeface="Verdana" panose="020B0604030504040204"/>
            </a:endParaRPr>
          </a:p>
        </p:txBody>
      </p:sp>
      <p:sp>
        <p:nvSpPr>
          <p:cNvPr id="29" name="object 18"/>
          <p:cNvSpPr txBox="1"/>
          <p:nvPr/>
        </p:nvSpPr>
        <p:spPr>
          <a:xfrm>
            <a:off x="10310974" y="70121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15: Life on Land</a:t>
            </a:r>
            <a:endParaRPr lang="en-US" sz="2700" kern="0" dirty="0">
              <a:solidFill>
                <a:schemeClr val="bg2">
                  <a:lumMod val="50000"/>
                </a:schemeClr>
              </a:solidFill>
              <a:latin typeface="Tahoma" panose="020B0604030504040204"/>
              <a:cs typeface="Tahoma" panose="020B0604030504040204"/>
            </a:endParaRPr>
          </a:p>
        </p:txBody>
      </p:sp>
      <p:sp>
        <p:nvSpPr>
          <p:cNvPr id="30" name="object 19"/>
          <p:cNvSpPr txBox="1"/>
          <p:nvPr/>
        </p:nvSpPr>
        <p:spPr>
          <a:xfrm>
            <a:off x="10322347" y="7625762"/>
            <a:ext cx="4429916" cy="1708738"/>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seeks to manage forest sustainability, prevent desertification, halt and reverse land degradation, and halt biodiversity loss.</a:t>
            </a:r>
            <a:endParaRPr dirty="0">
              <a:latin typeface="Century Gothic" panose="020B0502020202020204" pitchFamily="34" charset="0"/>
              <a:cs typeface="Verdana" panose="020B0604030504040204"/>
            </a:endParaRPr>
          </a:p>
        </p:txBody>
      </p:sp>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86794" y="571500"/>
            <a:ext cx="3996691"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86795" y="3731111"/>
            <a:ext cx="3996690"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6" name="Picture 3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74778" y="6876074"/>
            <a:ext cx="4008707" cy="29156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76225"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3" name="object 3"/>
          <p:cNvSpPr/>
          <p:nvPr/>
        </p:nvSpPr>
        <p:spPr>
          <a:xfrm>
            <a:off x="276225"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4" name="object 4"/>
          <p:cNvSpPr/>
          <p:nvPr/>
        </p:nvSpPr>
        <p:spPr>
          <a:xfrm>
            <a:off x="276225"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5" name="object 5"/>
          <p:cNvSpPr/>
          <p:nvPr/>
        </p:nvSpPr>
        <p:spPr>
          <a:xfrm>
            <a:off x="276225"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6" name="object 6"/>
          <p:cNvSpPr/>
          <p:nvPr/>
        </p:nvSpPr>
        <p:spPr>
          <a:xfrm>
            <a:off x="286911"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7" name="object 7"/>
          <p:cNvSpPr/>
          <p:nvPr/>
        </p:nvSpPr>
        <p:spPr>
          <a:xfrm>
            <a:off x="4677375" y="6949106"/>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8" name="object 8"/>
          <p:cNvSpPr txBox="1"/>
          <p:nvPr/>
        </p:nvSpPr>
        <p:spPr>
          <a:xfrm>
            <a:off x="4664675" y="6079687"/>
            <a:ext cx="3382010" cy="3026213"/>
          </a:xfrm>
          <a:prstGeom prst="rect">
            <a:avLst/>
          </a:prstGeom>
        </p:spPr>
        <p:txBody>
          <a:bodyPr vert="horz" wrap="square" lIns="0" tIns="12700" rIns="0" bIns="0" rtlCol="0">
            <a:spAutoFit/>
          </a:bodyPr>
          <a:lstStyle/>
          <a:p>
            <a:pPr marL="12700">
              <a:lnSpc>
                <a:spcPct val="100000"/>
              </a:lnSpc>
              <a:spcBef>
                <a:spcPts val="100"/>
              </a:spcBef>
            </a:pPr>
            <a:endParaRPr lang="en-PH" sz="4250" dirty="0">
              <a:latin typeface="Tahoma" panose="020B0604030504040204"/>
              <a:cs typeface="Tahoma" panose="020B0604030504040204"/>
            </a:endParaRPr>
          </a:p>
          <a:p>
            <a:pPr marL="12700">
              <a:lnSpc>
                <a:spcPct val="100000"/>
              </a:lnSpc>
              <a:spcBef>
                <a:spcPts val="100"/>
              </a:spcBef>
            </a:pPr>
            <a:endParaRPr lang="en-PH" sz="4250" dirty="0">
              <a:latin typeface="Tahoma" panose="020B0604030504040204"/>
              <a:cs typeface="Tahoma" panose="020B0604030504040204"/>
            </a:endParaRPr>
          </a:p>
          <a:p>
            <a:pPr marL="12700" marR="5080">
              <a:lnSpc>
                <a:spcPct val="125000"/>
              </a:lnSpc>
            </a:pPr>
            <a:r>
              <a:rPr lang="en-US" sz="1800" dirty="0">
                <a:effectLst/>
                <a:latin typeface="Verdana" panose="020B0604030504040204" pitchFamily="34" charset="0"/>
                <a:ea typeface="Verdana" panose="020B0604030504040204" pitchFamily="34" charset="0"/>
              </a:rPr>
              <a:t>The Philippines' apparent vulnerability to natural disasters emerges from its geographic location within the Pacific Ring of Fire.</a:t>
            </a:r>
          </a:p>
        </p:txBody>
      </p:sp>
      <p:sp>
        <p:nvSpPr>
          <p:cNvPr id="9" name="object 9"/>
          <p:cNvSpPr txBox="1">
            <a:spLocks noGrp="1"/>
          </p:cNvSpPr>
          <p:nvPr>
            <p:ph type="title"/>
          </p:nvPr>
        </p:nvSpPr>
        <p:spPr>
          <a:xfrm>
            <a:off x="1122010" y="1028501"/>
            <a:ext cx="8596630" cy="2394886"/>
          </a:xfrm>
          <a:prstGeom prst="rect">
            <a:avLst/>
          </a:prstGeom>
        </p:spPr>
        <p:txBody>
          <a:bodyPr vert="horz" wrap="square" lIns="0" tIns="136525" rIns="0" bIns="0" rtlCol="0">
            <a:spAutoFit/>
          </a:bodyPr>
          <a:lstStyle/>
          <a:p>
            <a:pPr marL="12700" marR="5080">
              <a:lnSpc>
                <a:spcPts val="8780"/>
              </a:lnSpc>
              <a:spcBef>
                <a:spcPts val="1010"/>
              </a:spcBef>
            </a:pPr>
            <a:r>
              <a:rPr lang="en-PH" sz="8000" b="1" spc="-900" dirty="0">
                <a:solidFill>
                  <a:schemeClr val="tx1"/>
                </a:solidFill>
                <a:latin typeface="Verdana" panose="020B0604030504040204"/>
                <a:cs typeface="Verdana" panose="020B0604030504040204"/>
              </a:rPr>
              <a:t>EDA TO TMRF</a:t>
            </a:r>
            <a:br>
              <a:rPr lang="en-PH" sz="8000" b="1" spc="-900" dirty="0">
                <a:solidFill>
                  <a:schemeClr val="tx1"/>
                </a:solidFill>
                <a:latin typeface="Verdana" panose="020B0604030504040204"/>
                <a:cs typeface="Verdana" panose="020B0604030504040204"/>
              </a:rPr>
            </a:br>
            <a:r>
              <a:rPr lang="en-PH" b="1" spc="-900" dirty="0">
                <a:solidFill>
                  <a:schemeClr val="tx1"/>
                </a:solidFill>
                <a:latin typeface="Verdana" panose="020B0604030504040204"/>
                <a:cs typeface="Verdana" panose="020B0604030504040204"/>
              </a:rPr>
              <a:t>INTRODUCTION</a:t>
            </a:r>
            <a:endParaRPr lang="en-PH" sz="8000" dirty="0">
              <a:solidFill>
                <a:schemeClr val="tx1"/>
              </a:solidFill>
              <a:latin typeface="Verdana" panose="020B0604030504040204"/>
              <a:cs typeface="Verdana" panose="020B0604030504040204"/>
            </a:endParaRPr>
          </a:p>
        </p:txBody>
      </p:sp>
      <p:pic>
        <p:nvPicPr>
          <p:cNvPr id="15" name="Picture 14"/>
          <p:cNvPicPr>
            <a:picLocks noChangeAspect="1"/>
          </p:cNvPicPr>
          <p:nvPr/>
        </p:nvPicPr>
        <p:blipFill rotWithShape="1">
          <a:blip r:embed="rId2">
            <a:extLst>
              <a:ext uri="{28A0092B-C50C-407E-A947-70E740481C1C}">
                <a14:useLocalDpi xmlns:a14="http://schemas.microsoft.com/office/drawing/2010/main" val="0"/>
              </a:ext>
            </a:extLst>
          </a:blip>
          <a:srcRect b="5767"/>
          <a:stretch>
            <a:fillRect/>
          </a:stretch>
        </p:blipFill>
        <p:spPr>
          <a:xfrm>
            <a:off x="1219200" y="5796345"/>
            <a:ext cx="2734274" cy="3308711"/>
          </a:xfrm>
          <a:prstGeom prst="rect">
            <a:avLst/>
          </a:prstGeom>
          <a:ln>
            <a:noFill/>
          </a:ln>
          <a:effectLst>
            <a:outerShdw blurRad="190500" algn="tl" rotWithShape="0">
              <a:srgbClr val="000000">
                <a:alpha val="70000"/>
              </a:srgbClr>
            </a:outerShdw>
          </a:effectLst>
        </p:spPr>
      </p:pic>
      <p:sp>
        <p:nvSpPr>
          <p:cNvPr id="28" name="Rectangle 27"/>
          <p:cNvSpPr/>
          <p:nvPr/>
        </p:nvSpPr>
        <p:spPr>
          <a:xfrm>
            <a:off x="9718640" y="0"/>
            <a:ext cx="8569360" cy="10287000"/>
          </a:xfrm>
          <a:prstGeom prst="rect">
            <a:avLst/>
          </a:prstGeom>
          <a:blipFill dpi="0" rotWithShape="1">
            <a:blip r:embed="rId3">
              <a:alphaModFix amt="8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9601200" y="1465635"/>
            <a:ext cx="6658707" cy="782265"/>
          </a:xfrm>
          <a:prstGeom prst="rect">
            <a:avLst/>
          </a:prstGeom>
        </p:spPr>
        <p:txBody>
          <a:bodyPr vert="horz" wrap="square" lIns="0" tIns="12700" rIns="0" bIns="0" rtlCol="0">
            <a:spAutoFit/>
          </a:bodyPr>
          <a:lstStyle/>
          <a:p>
            <a:pPr marL="12700">
              <a:lnSpc>
                <a:spcPct val="100000"/>
              </a:lnSpc>
              <a:spcBef>
                <a:spcPts val="100"/>
              </a:spcBef>
            </a:pPr>
            <a:r>
              <a:rPr lang="en-US" sz="5000" spc="-70" dirty="0">
                <a:solidFill>
                  <a:schemeClr val="tx1">
                    <a:lumMod val="95000"/>
                    <a:lumOff val="5000"/>
                  </a:schemeClr>
                </a:solidFill>
                <a:latin typeface="Cambria" panose="02040503050406030204"/>
                <a:cs typeface="Cambria" panose="02040503050406030204"/>
              </a:rPr>
              <a:t>PROBLEM STATEMENT</a:t>
            </a:r>
            <a:endParaRPr sz="5000" dirty="0">
              <a:solidFill>
                <a:schemeClr val="tx1">
                  <a:lumMod val="95000"/>
                  <a:lumOff val="5000"/>
                </a:schemeClr>
              </a:solidFill>
              <a:latin typeface="Cambria" panose="02040503050406030204"/>
              <a:cs typeface="Cambria" panose="02040503050406030204"/>
            </a:endParaRPr>
          </a:p>
        </p:txBody>
      </p:sp>
      <p:sp>
        <p:nvSpPr>
          <p:cNvPr id="5" name="Rectangle 4"/>
          <p:cNvSpPr/>
          <p:nvPr/>
        </p:nvSpPr>
        <p:spPr>
          <a:xfrm>
            <a:off x="0" y="0"/>
            <a:ext cx="8569360" cy="10325100"/>
          </a:xfrm>
          <a:prstGeom prst="rect">
            <a:avLst/>
          </a:prstGeom>
          <a:blipFill dpi="0" rotWithShape="1">
            <a:blip r:embed="rId3">
              <a:alphaModFix amt="8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object 2"/>
          <p:cNvSpPr/>
          <p:nvPr/>
        </p:nvSpPr>
        <p:spPr>
          <a:xfrm>
            <a:off x="17373600"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7" name="object 3"/>
          <p:cNvSpPr/>
          <p:nvPr/>
        </p:nvSpPr>
        <p:spPr>
          <a:xfrm>
            <a:off x="17373600"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8" name="object 4"/>
          <p:cNvSpPr/>
          <p:nvPr/>
        </p:nvSpPr>
        <p:spPr>
          <a:xfrm>
            <a:off x="17373600"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1" name="object 5"/>
          <p:cNvSpPr/>
          <p:nvPr/>
        </p:nvSpPr>
        <p:spPr>
          <a:xfrm>
            <a:off x="17373600"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2" name="object 6"/>
          <p:cNvSpPr/>
          <p:nvPr/>
        </p:nvSpPr>
        <p:spPr>
          <a:xfrm>
            <a:off x="17384286"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9" name="object 9">
            <a:extLst>
              <a:ext uri="{FF2B5EF4-FFF2-40B4-BE49-F238E27FC236}">
                <a16:creationId xmlns:a16="http://schemas.microsoft.com/office/drawing/2014/main" id="{22D30D91-962E-E65F-6E07-4C355815AC34}"/>
              </a:ext>
            </a:extLst>
          </p:cNvPr>
          <p:cNvSpPr txBox="1"/>
          <p:nvPr/>
        </p:nvSpPr>
        <p:spPr>
          <a:xfrm>
            <a:off x="9601200" y="2743270"/>
            <a:ext cx="8382000" cy="5320367"/>
          </a:xfrm>
          <a:prstGeom prst="rect">
            <a:avLst/>
          </a:prstGeom>
        </p:spPr>
        <p:txBody>
          <a:bodyPr vert="horz" wrap="square" lIns="0" tIns="12700" rIns="0" bIns="0" rtlCol="0">
            <a:spAutoFit/>
          </a:bodyPr>
          <a:lstStyle/>
          <a:p>
            <a:pPr marL="12700" marR="5080">
              <a:lnSpc>
                <a:spcPct val="125000"/>
              </a:lnSpc>
              <a:spcBef>
                <a:spcPts val="1555"/>
              </a:spcBef>
            </a:pPr>
            <a:r>
              <a:rPr lang="en-US" sz="4000" spc="105" dirty="0">
                <a:solidFill>
                  <a:srgbClr val="111B1D"/>
                </a:solidFill>
                <a:latin typeface="Century Gothic" panose="020B0502020202020204" pitchFamily="34" charset="0"/>
                <a:cs typeface="Verdana" panose="020B0604030504040204"/>
              </a:rPr>
              <a:t>The primary issue addressed by this project is the lack of a mitigation and response framework among the cities and municipalities located throughout the Philippine archipelago. </a:t>
            </a:r>
            <a:endParaRPr lang="en-US" sz="4000" dirty="0">
              <a:latin typeface="Century Gothic" panose="020B0502020202020204" pitchFamily="34" charset="0"/>
              <a:cs typeface="Verdana" panose="020B060403050404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B2B2B2"/>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lumMod val="95000"/>
              </a:schemeClr>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0" name="TextBox 19">
            <a:extLst>
              <a:ext uri="{FF2B5EF4-FFF2-40B4-BE49-F238E27FC236}">
                <a16:creationId xmlns:a16="http://schemas.microsoft.com/office/drawing/2014/main" id="{EC6614B3-4FE2-833D-7EC8-1179819007B3}"/>
              </a:ext>
            </a:extLst>
          </p:cNvPr>
          <p:cNvSpPr txBox="1"/>
          <p:nvPr/>
        </p:nvSpPr>
        <p:spPr>
          <a:xfrm>
            <a:off x="6148821" y="1387366"/>
            <a:ext cx="11427114" cy="6060313"/>
          </a:xfrm>
          <a:prstGeom prst="rect">
            <a:avLst/>
          </a:prstGeom>
          <a:noFill/>
        </p:spPr>
        <p:txBody>
          <a:bodyPr wrap="square">
            <a:spAutoFit/>
          </a:bodyPr>
          <a:lstStyle/>
          <a:p>
            <a:pPr marL="0" marR="0" algn="just">
              <a:lnSpc>
                <a:spcPct val="200000"/>
              </a:lnSpc>
              <a:spcBef>
                <a:spcPts val="0"/>
              </a:spcBef>
              <a:spcAft>
                <a:spcPts val="0"/>
              </a:spcAft>
            </a:pPr>
            <a:r>
              <a:rPr lang="en-US" sz="4000" dirty="0">
                <a:effectLst/>
                <a:latin typeface="Times New Roman" panose="02020603050405020304" pitchFamily="18" charset="0"/>
                <a:ea typeface="Times New Roman" panose="02020603050405020304" pitchFamily="18" charset="0"/>
                <a:cs typeface="Times New Roman" panose="02020603050405020304" pitchFamily="18" charset="0"/>
              </a:rPr>
              <a:t>The HDX or The Humanitarian Data Exchange is an open platform for exchanging data between humanitarian organizations and disasters. HDX, launched in July 2014, aims to make humanitarian data more accessible and usable for research.</a:t>
            </a:r>
            <a:endParaRPr lang="en-US" sz="6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6" name="Rectangle 5"/>
          <p:cNvSpPr/>
          <p:nvPr/>
        </p:nvSpPr>
        <p:spPr>
          <a:xfrm>
            <a:off x="6123709" y="371228"/>
            <a:ext cx="5707359"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001679" y="371228"/>
            <a:ext cx="574888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20" name="Picture 19">
            <a:extLst>
              <a:ext uri="{FF2B5EF4-FFF2-40B4-BE49-F238E27FC236}">
                <a16:creationId xmlns:a16="http://schemas.microsoft.com/office/drawing/2014/main" id="{775C31D7-59EB-43FC-BC54-6D6ED3596B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4257" y="1008357"/>
            <a:ext cx="1315743" cy="1315743"/>
          </a:xfrm>
          <a:prstGeom prst="rect">
            <a:avLst/>
          </a:prstGeom>
        </p:spPr>
      </p:pic>
      <p:sp>
        <p:nvSpPr>
          <p:cNvPr id="21" name="TextBox 20">
            <a:extLst>
              <a:ext uri="{FF2B5EF4-FFF2-40B4-BE49-F238E27FC236}">
                <a16:creationId xmlns:a16="http://schemas.microsoft.com/office/drawing/2014/main" id="{7A59F392-AFBC-F6BC-0332-6808F076186E}"/>
              </a:ext>
            </a:extLst>
          </p:cNvPr>
          <p:cNvSpPr txBox="1"/>
          <p:nvPr/>
        </p:nvSpPr>
        <p:spPr>
          <a:xfrm>
            <a:off x="7082997" y="1047571"/>
            <a:ext cx="3280203"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68,104</a:t>
            </a:r>
            <a:endParaRPr lang="en-PH" sz="7200" b="1" dirty="0">
              <a:latin typeface="Century Gothic" panose="020B0502020202020204" pitchFamily="34" charset="0"/>
            </a:endParaRPr>
          </a:p>
        </p:txBody>
      </p:sp>
      <p:sp>
        <p:nvSpPr>
          <p:cNvPr id="22" name="TextBox 21">
            <a:extLst>
              <a:ext uri="{FF2B5EF4-FFF2-40B4-BE49-F238E27FC236}">
                <a16:creationId xmlns:a16="http://schemas.microsoft.com/office/drawing/2014/main" id="{CF3E5EF4-603F-6485-E89E-879338B258A6}"/>
              </a:ext>
            </a:extLst>
          </p:cNvPr>
          <p:cNvSpPr txBox="1"/>
          <p:nvPr/>
        </p:nvSpPr>
        <p:spPr>
          <a:xfrm>
            <a:off x="6858000" y="2076390"/>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0B4A92BC-8103-97E2-F74F-AB7EC1D88871}"/>
              </a:ext>
            </a:extLst>
          </p:cNvPr>
          <p:cNvSpPr txBox="1"/>
          <p:nvPr/>
        </p:nvSpPr>
        <p:spPr>
          <a:xfrm>
            <a:off x="10027760" y="571500"/>
            <a:ext cx="1783240" cy="707886"/>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TISOY</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CBEFF06C-5335-945A-8944-1C4C2FE17D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877800" y="876300"/>
            <a:ext cx="1544186" cy="1544186"/>
          </a:xfrm>
          <a:prstGeom prst="rect">
            <a:avLst/>
          </a:prstGeom>
        </p:spPr>
      </p:pic>
      <p:sp>
        <p:nvSpPr>
          <p:cNvPr id="33" name="TextBox 32">
            <a:extLst>
              <a:ext uri="{FF2B5EF4-FFF2-40B4-BE49-F238E27FC236}">
                <a16:creationId xmlns:a16="http://schemas.microsoft.com/office/drawing/2014/main" id="{90FF3968-7C58-EF21-B638-ACF00A082B6A}"/>
              </a:ext>
            </a:extLst>
          </p:cNvPr>
          <p:cNvSpPr txBox="1"/>
          <p:nvPr/>
        </p:nvSpPr>
        <p:spPr>
          <a:xfrm>
            <a:off x="14620371" y="1158396"/>
            <a:ext cx="3307949" cy="1015663"/>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TYPHOON TISOY  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16D41885-3875-6546-63F1-6BAABE3D77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3710" y="2936388"/>
            <a:ext cx="11626852" cy="7185864"/>
          </a:xfrm>
          <a:prstGeom prst="rect">
            <a:avLst/>
          </a:prstGeom>
          <a:ln w="38100">
            <a:solidFill>
              <a:schemeClr val="tx1"/>
            </a:solid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3" name="object 17"/>
          <p:cNvSpPr txBox="1"/>
          <p:nvPr/>
        </p:nvSpPr>
        <p:spPr>
          <a:xfrm rot="5400000">
            <a:off x="2537575" y="-314474"/>
            <a:ext cx="923330" cy="5279120"/>
          </a:xfrm>
          <a:prstGeom prst="rect">
            <a:avLst/>
          </a:prstGeom>
        </p:spPr>
        <p:txBody>
          <a:bodyPr vert="vert270" wrap="square" lIns="0" tIns="16510" rIns="0" bIns="0" rtlCol="0">
            <a:spAutoFit/>
          </a:bodyPr>
          <a:lstStyle/>
          <a:p>
            <a:pPr marL="12700">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OBJECTIVES</a:t>
            </a:r>
            <a:endParaRPr sz="6000" dirty="0">
              <a:solidFill>
                <a:schemeClr val="accent4">
                  <a:lumMod val="50000"/>
                </a:schemeClr>
              </a:solidFill>
              <a:latin typeface="Tahoma" panose="020B0604030504040204"/>
              <a:cs typeface="Tahoma" panose="020B0604030504040204"/>
            </a:endParaRPr>
          </a:p>
        </p:txBody>
      </p:sp>
      <p:sp>
        <p:nvSpPr>
          <p:cNvPr id="24" name="Rectangle 23"/>
          <p:cNvSpPr/>
          <p:nvPr/>
        </p:nvSpPr>
        <p:spPr>
          <a:xfrm>
            <a:off x="228600" y="3196933"/>
            <a:ext cx="5029200" cy="727368"/>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2000" u="sng" dirty="0">
                <a:effectLst/>
                <a:latin typeface="Times New Roman" panose="02020603050405020304" pitchFamily="18" charset="0"/>
                <a:ea typeface="Times New Roman" panose="02020603050405020304" pitchFamily="18" charset="0"/>
              </a:rPr>
              <a:t>Humanitarian Data Exchange Data set about Philippines (2019)</a:t>
            </a:r>
            <a:endParaRPr lang="en-US" sz="2000" dirty="0">
              <a:effectLst/>
              <a:latin typeface="Calibri" panose="020F0502020204030204" pitchFamily="34" charset="0"/>
              <a:ea typeface="Calibri" panose="020F0502020204030204" pitchFamily="34" charset="0"/>
            </a:endParaRPr>
          </a:p>
        </p:txBody>
      </p:sp>
      <p:sp>
        <p:nvSpPr>
          <p:cNvPr id="25" name="Rectangle 24"/>
          <p:cNvSpPr/>
          <p:nvPr/>
        </p:nvSpPr>
        <p:spPr>
          <a:xfrm>
            <a:off x="264000" y="5581246"/>
            <a:ext cx="4993800" cy="9922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algn="ctr">
              <a:spcBef>
                <a:spcPts val="0"/>
              </a:spcBef>
              <a:spcAft>
                <a:spcPts val="0"/>
              </a:spcAft>
            </a:pPr>
            <a:r>
              <a:rPr lang="en-US" sz="1800" u="sng" dirty="0">
                <a:effectLst/>
                <a:latin typeface="Times New Roman" panose="02020603050405020304" pitchFamily="18" charset="0"/>
                <a:ea typeface="Times New Roman" panose="02020603050405020304" pitchFamily="18" charset="0"/>
              </a:rPr>
              <a:t>The Centre for Research on the Epidemiology of Disasters' Data set about the American Typhoons (2000-2022)</a:t>
            </a:r>
            <a:endParaRPr lang="en-US" sz="1800" u="sng" dirty="0">
              <a:effectLst/>
              <a:latin typeface="Calibri" panose="020F0502020204030204" pitchFamily="34" charset="0"/>
              <a:ea typeface="Calibri" panose="020F0502020204030204" pitchFamily="34" charset="0"/>
            </a:endParaRPr>
          </a:p>
        </p:txBody>
      </p:sp>
      <p:sp>
        <p:nvSpPr>
          <p:cNvPr id="16" name="Rectangle 15"/>
          <p:cNvSpPr/>
          <p:nvPr/>
        </p:nvSpPr>
        <p:spPr>
          <a:xfrm>
            <a:off x="951687" y="4156615"/>
            <a:ext cx="4270713" cy="312196"/>
          </a:xfrm>
          <a:prstGeom prst="rect">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1</a:t>
            </a:r>
          </a:p>
        </p:txBody>
      </p:sp>
      <p:sp>
        <p:nvSpPr>
          <p:cNvPr id="3" name="Arrow: Chevron 2"/>
          <p:cNvSpPr/>
          <p:nvPr/>
        </p:nvSpPr>
        <p:spPr>
          <a:xfrm>
            <a:off x="712065" y="4226713"/>
            <a:ext cx="160088" cy="190810"/>
          </a:xfrm>
          <a:prstGeom prst="chevron">
            <a:avLst/>
          </a:prstGeom>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schemeClr val="tx1"/>
              </a:solidFill>
            </a:endParaRPr>
          </a:p>
        </p:txBody>
      </p:sp>
      <p:sp>
        <p:nvSpPr>
          <p:cNvPr id="28" name="Rectangle 27"/>
          <p:cNvSpPr/>
          <p:nvPr/>
        </p:nvSpPr>
        <p:spPr>
          <a:xfrm>
            <a:off x="951687" y="4561572"/>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2</a:t>
            </a:r>
          </a:p>
        </p:txBody>
      </p:sp>
      <p:sp>
        <p:nvSpPr>
          <p:cNvPr id="29" name="Rectangle 28"/>
          <p:cNvSpPr/>
          <p:nvPr/>
        </p:nvSpPr>
        <p:spPr>
          <a:xfrm>
            <a:off x="961189" y="4960823"/>
            <a:ext cx="4270713" cy="3121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Objective 3</a:t>
            </a:r>
          </a:p>
        </p:txBody>
      </p:sp>
      <p:sp>
        <p:nvSpPr>
          <p:cNvPr id="30" name="Arrow: Chevron 29"/>
          <p:cNvSpPr/>
          <p:nvPr/>
        </p:nvSpPr>
        <p:spPr>
          <a:xfrm>
            <a:off x="712065" y="4622265"/>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31" name="Arrow: Chevron 30"/>
          <p:cNvSpPr/>
          <p:nvPr/>
        </p:nvSpPr>
        <p:spPr>
          <a:xfrm>
            <a:off x="712065" y="5006448"/>
            <a:ext cx="160088" cy="190810"/>
          </a:xfrm>
          <a:prstGeom prst="chevron">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6" name="Rectangle 5"/>
          <p:cNvSpPr/>
          <p:nvPr/>
        </p:nvSpPr>
        <p:spPr>
          <a:xfrm>
            <a:off x="6123709" y="371228"/>
            <a:ext cx="575502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029857" y="371228"/>
            <a:ext cx="5720705"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13910097" y="1057974"/>
            <a:ext cx="2495266"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136.0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14097000" y="2117544"/>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4158177" y="476190"/>
            <a:ext cx="3587176" cy="400110"/>
          </a:xfrm>
          <a:prstGeom prst="rect">
            <a:avLst/>
          </a:prstGeom>
          <a:noFill/>
        </p:spPr>
        <p:txBody>
          <a:bodyPr wrap="square" rtlCol="0">
            <a:spAutoFit/>
          </a:bodyPr>
          <a:lstStyle/>
          <a:p>
            <a:pPr algn="r"/>
            <a:r>
              <a:rPr lang="en-US" sz="2000" b="1" dirty="0">
                <a:solidFill>
                  <a:srgbClr val="202124"/>
                </a:solidFill>
                <a:latin typeface="Century Gothic" panose="020B0502020202020204" pitchFamily="34" charset="0"/>
              </a:rPr>
              <a:t>SIPOCOT, CAMARINES SUR</a:t>
            </a:r>
            <a:endParaRPr lang="en-PH" sz="2000" b="1" dirty="0">
              <a:latin typeface="Century Gothic" panose="020B0502020202020204" pitchFamily="34" charset="0"/>
            </a:endParaRPr>
          </a:p>
        </p:txBody>
      </p:sp>
      <p:pic>
        <p:nvPicPr>
          <p:cNvPr id="33" name="Picture 32">
            <a:extLst>
              <a:ext uri="{FF2B5EF4-FFF2-40B4-BE49-F238E27FC236}">
                <a16:creationId xmlns:a16="http://schemas.microsoft.com/office/drawing/2014/main" id="{AD15C8E0-F843-88DB-FBBA-AC7BD9BD65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10400" y="876300"/>
            <a:ext cx="1544186" cy="1544186"/>
          </a:xfrm>
          <a:prstGeom prst="rect">
            <a:avLst/>
          </a:prstGeom>
        </p:spPr>
      </p:pic>
      <p:sp>
        <p:nvSpPr>
          <p:cNvPr id="34" name="TextBox 33">
            <a:extLst>
              <a:ext uri="{FF2B5EF4-FFF2-40B4-BE49-F238E27FC236}">
                <a16:creationId xmlns:a16="http://schemas.microsoft.com/office/drawing/2014/main" id="{2023C745-0CC6-F938-7BB2-2D6474F41D80}"/>
              </a:ext>
            </a:extLst>
          </p:cNvPr>
          <p:cNvSpPr txBox="1"/>
          <p:nvPr/>
        </p:nvSpPr>
        <p:spPr>
          <a:xfrm>
            <a:off x="8773443" y="1158396"/>
            <a:ext cx="3307949" cy="1015663"/>
          </a:xfrm>
          <a:prstGeom prst="rect">
            <a:avLst/>
          </a:prstGeom>
          <a:noFill/>
        </p:spPr>
        <p:txBody>
          <a:bodyPr wrap="square" rtlCol="0">
            <a:spAutoFit/>
          </a:bodyPr>
          <a:lstStyle/>
          <a:p>
            <a:r>
              <a:rPr lang="en-US" sz="2000" b="1" i="0" u="sng" dirty="0">
                <a:solidFill>
                  <a:srgbClr val="202124"/>
                </a:solidFill>
                <a:effectLst/>
                <a:latin typeface="Century Gothic" panose="020B0502020202020204" pitchFamily="34" charset="0"/>
              </a:rPr>
              <a:t>TYPHOON TISOY  </a:t>
            </a:r>
            <a:r>
              <a:rPr lang="en-US" sz="2000" b="1" i="0" dirty="0">
                <a:solidFill>
                  <a:srgbClr val="202124"/>
                </a:solidFill>
                <a:effectLst/>
                <a:latin typeface="Century Gothic" panose="020B0502020202020204" pitchFamily="34" charset="0"/>
              </a:rPr>
              <a:t>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BB1EB091-9EE0-E6CD-53C6-C09798E758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51380" y="2955898"/>
            <a:ext cx="11599182" cy="7140602"/>
          </a:xfrm>
          <a:prstGeom prst="rect">
            <a:avLst/>
          </a:prstGeom>
          <a:ln w="38100">
            <a:solidFill>
              <a:schemeClr val="tx1"/>
            </a:solidFill>
          </a:ln>
        </p:spPr>
      </p:pic>
      <p:pic>
        <p:nvPicPr>
          <p:cNvPr id="7" name="Picture 6">
            <a:extLst>
              <a:ext uri="{FF2B5EF4-FFF2-40B4-BE49-F238E27FC236}">
                <a16:creationId xmlns:a16="http://schemas.microsoft.com/office/drawing/2014/main" id="{24629898-8B59-9B42-6F28-862021C97FF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363641" y="840535"/>
            <a:ext cx="1651383" cy="1651383"/>
          </a:xfrm>
          <a:prstGeom prst="rect">
            <a:avLst/>
          </a:prstGeom>
        </p:spPr>
      </p:pic>
    </p:spTree>
    <p:extLst>
      <p:ext uri="{BB962C8B-B14F-4D97-AF65-F5344CB8AC3E}">
        <p14:creationId xmlns:p14="http://schemas.microsoft.com/office/powerpoint/2010/main" val="1055094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11B1D"/>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1151</Words>
  <Application>Microsoft Office PowerPoint</Application>
  <PresentationFormat>Custom</PresentationFormat>
  <Paragraphs>246</Paragraphs>
  <Slides>27</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Arial Unicode MS</vt:lpstr>
      <vt:lpstr>Calibri</vt:lpstr>
      <vt:lpstr>Cambria</vt:lpstr>
      <vt:lpstr>Century Gothic</vt:lpstr>
      <vt:lpstr>Tahoma</vt:lpstr>
      <vt:lpstr>Times New Roman</vt:lpstr>
      <vt:lpstr>Verdana</vt:lpstr>
      <vt:lpstr>Office Theme</vt:lpstr>
      <vt:lpstr>EDA to Typhoon Mitigation and Response Framework (TMRF)</vt:lpstr>
      <vt:lpstr>PowerPoint Presentation</vt:lpstr>
      <vt:lpstr>TOPICS AND HIGHLIGHTS</vt:lpstr>
      <vt:lpstr>Goal 11: Sustainable Cities and Communities</vt:lpstr>
      <vt:lpstr>EDA TO TMRF INTRODUCTION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of Datasets</vt:lpstr>
      <vt:lpstr>PowerPoint Presentation</vt:lpstr>
      <vt:lpstr>MEET 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Black and Red Modern Networking Marketing Presentation</dc:title>
  <dc:creator>John Arthur Palis</dc:creator>
  <cp:keywords>DAE_-8xeJ-E,BAE8mvrh0uk</cp:keywords>
  <cp:lastModifiedBy> </cp:lastModifiedBy>
  <cp:revision>59</cp:revision>
  <dcterms:created xsi:type="dcterms:W3CDTF">2022-05-07T03:37:00Z</dcterms:created>
  <dcterms:modified xsi:type="dcterms:W3CDTF">2022-06-08T18:25:57Z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2022-05-07T08:00:00Z</vt:filetime>
  </property>
  <property fmtid="{D5CDD505-2E9C-101B-9397-08002B2CF9AE}" pid="3" name="Creator">
    <vt:lpwstr>Canva</vt:lpwstr>
  </property>
  <property fmtid="{D5CDD505-2E9C-101B-9397-08002B2CF9AE}" pid="4" name="LastSaved">
    <vt:filetime>2022-05-07T08:00:00Z</vt:filetime>
  </property>
  <property fmtid="{D5CDD505-2E9C-101B-9397-08002B2CF9AE}" pid="5" name="ICV">
    <vt:lpwstr>11A75B741B864109BDB026CC6B461955</vt:lpwstr>
  </property>
  <property fmtid="{D5CDD505-2E9C-101B-9397-08002B2CF9AE}" pid="6" name="KSOProductBuildVer">
    <vt:lpwstr>1033-11.2.0.11156</vt:lpwstr>
  </property>
</Properties>
</file>